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9" r:id="rId2"/>
    <p:sldId id="283" r:id="rId3"/>
    <p:sldId id="270" r:id="rId4"/>
    <p:sldId id="271" r:id="rId5"/>
    <p:sldId id="277" r:id="rId6"/>
    <p:sldId id="280" r:id="rId7"/>
    <p:sldId id="278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FF00"/>
    <a:srgbClr val="FFFF00"/>
    <a:srgbClr val="FF0000"/>
    <a:srgbClr val="FFFF99"/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82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BDD0F9F-1750-4F99-8420-27A42EFC4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8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1053-13CC-46A0-8666-E01763746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52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CF53-10DD-4748-ABB8-21F4D332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22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8679-A667-4F4F-8298-EC88CDDDE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66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21BB-EA25-436B-88CF-7A18B1EEA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87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7F9F-CAFC-4F9E-AE35-A7627CA36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0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9B7F-CC84-4ED0-A99D-9E6B0DCE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14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D15C-E30D-46F1-8AE4-2271B5F2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68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E8E9-C971-4DAC-BB54-951D55ECE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2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D5FB-452D-4912-8FDD-022AF3FA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7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4131-7763-4396-ABB1-B53FCE2D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42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965D-9368-4308-82D7-0F79C5A0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71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969D-1356-4A1D-A05E-09EAB0598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21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105942C-054F-4E43-81AB-69592D778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unn.runnet.ru/pic/hbrat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http://www.unn.runnet.ru/pic/hme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http://www.unn.runnet.ru/pic/hkon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http://www.unn.runnet.ru/pic/hp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Нижний Новгород. Вид на р.Волг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051" name="Picture 4" descr="Герб города Нижнего Новгоро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1504950" cy="1905000"/>
          </a:xfrm>
          <a:noFill/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78486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НИЖНИЙ НОВГОРОД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Черепанова Ирина </a:t>
            </a:r>
            <a:br>
              <a:rPr lang="ru-RU" dirty="0" smtClean="0"/>
            </a:br>
            <a:r>
              <a:rPr lang="ru-RU" dirty="0" smtClean="0"/>
              <a:t> МОУ СОШ №121</a:t>
            </a:r>
          </a:p>
          <a:p>
            <a:r>
              <a:rPr lang="ru-RU" dirty="0" smtClean="0"/>
              <a:t>4 б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Салфетки и столешник, 1998 г. Ручное ткачество, г. Шахун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813"/>
            <a:ext cx="30241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WordArt 24"/>
          <p:cNvSpPr>
            <a:spLocks noChangeArrowheads="1" noChangeShapeType="1"/>
          </p:cNvSpPr>
          <p:nvPr/>
        </p:nvSpPr>
        <p:spPr bwMode="auto">
          <a:xfrm>
            <a:off x="250825" y="333375"/>
            <a:ext cx="5184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Ткачество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63617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Крупным центром ручного ткачества в Нижегородском крае был г. Шахунья и окрестные селенья. В настоящее время традиции народного ткачества активно развиваются на </a:t>
            </a:r>
            <a:r>
              <a:rPr lang="ru-RU" b="1" dirty="0" err="1" smtClean="0"/>
              <a:t>Шахунской</a:t>
            </a:r>
            <a:r>
              <a:rPr lang="ru-RU" b="1" dirty="0" smtClean="0"/>
              <a:t> художественной фабрике. С начала 1970-х годов она выпускает широкий ассортимент изделий из шерсти, льна и хлопка - пледы, покрывала, накидки на кресла, полотенца, скатерти и салфетки с ярким декоративным узором из гладких и орнаментальных полос или клеток.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Косынка. Конец XIX века. Коклюшечное кружево, г. Балахна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00438"/>
            <a:ext cx="28813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Салфетка. Кружевница Л. Васильева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7368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-3998913" y="26050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90" name="Picture 18" descr="Косынка. Конец XIX века. Коклюшечное кружево, г. Балах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413" y="2605088"/>
            <a:ext cx="1962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3132138" y="1097428"/>
            <a:ext cx="57959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В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Нижегородском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крае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издавна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было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развито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кружевоплетение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на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коклюшках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Одним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из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самых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известных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центров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кружевоплетения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в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России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была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Балахна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392" name="WordArt 21"/>
          <p:cNvSpPr>
            <a:spLocks noChangeArrowheads="1" noChangeShapeType="1"/>
          </p:cNvSpPr>
          <p:nvPr/>
        </p:nvSpPr>
        <p:spPr bwMode="auto">
          <a:xfrm>
            <a:off x="755650" y="260350"/>
            <a:ext cx="792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Кружевоплетение</a:t>
            </a:r>
          </a:p>
        </p:txBody>
      </p:sp>
      <p:sp>
        <p:nvSpPr>
          <p:cNvPr id="16393" name="Rectangle 23"/>
          <p:cNvSpPr>
            <a:spLocks noChangeArrowheads="1"/>
          </p:cNvSpPr>
          <p:nvPr/>
        </p:nvSpPr>
        <p:spPr bwMode="auto">
          <a:xfrm>
            <a:off x="-4030663" y="26384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94" name="Picture 22" descr="Салфетка. Кружевница Л. Василь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0163" y="2638425"/>
            <a:ext cx="1619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24"/>
          <p:cNvSpPr>
            <a:spLocks noChangeArrowheads="1"/>
          </p:cNvSpPr>
          <p:nvPr/>
        </p:nvSpPr>
        <p:spPr bwMode="auto">
          <a:xfrm>
            <a:off x="250825" y="4239091"/>
            <a:ext cx="568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Балахнинские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мастерицы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выплетали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шарфы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косынки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наколки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на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голову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пояса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оплеты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носовых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платков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концы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полотенец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воротники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платья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и </a:t>
            </a:r>
            <a:r>
              <a:rPr lang="en-US" altLang="ru-RU" b="1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пальто</a:t>
            </a:r>
            <a:r>
              <a:rPr lang="en-US" altLang="ru-RU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/>
          </p:cNvSpPr>
          <p:nvPr/>
        </p:nvSpPr>
        <p:spPr bwMode="auto">
          <a:xfrm>
            <a:off x="755650" y="260350"/>
            <a:ext cx="792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Матрешки</a:t>
            </a:r>
          </a:p>
        </p:txBody>
      </p:sp>
      <p:pic>
        <p:nvPicPr>
          <p:cNvPr id="19460" name="Picture 6" descr="матрешка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676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484438" y="1402536"/>
            <a:ext cx="6264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ru-RU" sz="2000" b="1" dirty="0" err="1"/>
              <a:t>Первая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русская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матрешка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появилась</a:t>
            </a:r>
            <a:r>
              <a:rPr lang="en-US" altLang="ru-RU" sz="2000" b="1" dirty="0"/>
              <a:t> в </a:t>
            </a:r>
            <a:r>
              <a:rPr lang="en-US" altLang="ru-RU" sz="2000" b="1" dirty="0" err="1"/>
              <a:t>конце</a:t>
            </a:r>
            <a:r>
              <a:rPr lang="en-US" altLang="ru-RU" sz="2000" b="1" dirty="0"/>
              <a:t> XIX </a:t>
            </a:r>
            <a:r>
              <a:rPr lang="en-US" altLang="ru-RU" sz="2000" b="1" dirty="0" err="1"/>
              <a:t>века</a:t>
            </a:r>
            <a:r>
              <a:rPr lang="en-US" altLang="ru-RU" sz="2000" b="1" dirty="0"/>
              <a:t> и </a:t>
            </a:r>
            <a:r>
              <a:rPr lang="en-US" altLang="ru-RU" sz="2000" b="1" dirty="0" err="1"/>
              <a:t>снискала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небывалое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признание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как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символ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русского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народного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искусства</a:t>
            </a:r>
            <a:r>
              <a:rPr lang="en-US" altLang="ru-RU" sz="2000" b="1" dirty="0"/>
              <a:t>. 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412206" y="2551380"/>
            <a:ext cx="64087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ru-RU" altLang="ru-RU" sz="2000" b="1" dirty="0"/>
              <a:t>В основе имени Матрешка, Матрена лежит латинское слово "</a:t>
            </a:r>
            <a:r>
              <a:rPr lang="ru-RU" altLang="ru-RU" sz="2000" b="1" dirty="0" err="1"/>
              <a:t>mater</a:t>
            </a:r>
            <a:r>
              <a:rPr lang="ru-RU" altLang="ru-RU" sz="2000" b="1" dirty="0"/>
              <a:t>", означающее мать. Это имя ассоциировалось с матерью многочисленного семейства 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4098498"/>
            <a:ext cx="89550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altLang="ru-RU" sz="2000" b="1" dirty="0" err="1"/>
              <a:t>Знаменитая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семеновская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матрешка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отличается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от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матрешек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других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центров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своей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многоместностью</a:t>
            </a:r>
            <a:r>
              <a:rPr lang="en-US" altLang="ru-RU" sz="2000" b="1" dirty="0"/>
              <a:t>, в </a:t>
            </a:r>
            <a:r>
              <a:rPr lang="en-US" altLang="ru-RU" sz="2000" b="1" dirty="0" err="1"/>
              <a:t>нее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вкладывают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до</a:t>
            </a:r>
            <a:r>
              <a:rPr lang="en-US" altLang="ru-RU" sz="2000" b="1" dirty="0"/>
              <a:t> 15-18 </a:t>
            </a:r>
            <a:r>
              <a:rPr lang="en-US" altLang="ru-RU" sz="2000" b="1" dirty="0" err="1"/>
              <a:t>кукол</a:t>
            </a:r>
            <a:r>
              <a:rPr lang="en-US" altLang="ru-RU" sz="2000" b="1" dirty="0"/>
              <a:t>. </a:t>
            </a:r>
            <a:r>
              <a:rPr lang="en-US" altLang="ru-RU" sz="2000" b="1" dirty="0" err="1"/>
              <a:t>Именно</a:t>
            </a:r>
            <a:r>
              <a:rPr lang="en-US" altLang="ru-RU" sz="2000" b="1" dirty="0"/>
              <a:t> в </a:t>
            </a:r>
            <a:r>
              <a:rPr lang="en-US" altLang="ru-RU" sz="2000" b="1" dirty="0" err="1"/>
              <a:t>Семенове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была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выточена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самая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большая</a:t>
            </a:r>
            <a:r>
              <a:rPr lang="en-US" altLang="ru-RU" sz="2000" b="1" dirty="0"/>
              <a:t> 72-местная </a:t>
            </a:r>
            <a:r>
              <a:rPr lang="en-US" altLang="ru-RU" sz="2000" b="1" dirty="0" err="1" smtClean="0"/>
              <a:t>матрешка</a:t>
            </a:r>
            <a:r>
              <a:rPr lang="ru-RU" altLang="ru-RU" sz="2000" b="1" dirty="0" smtClean="0"/>
              <a:t>.</a:t>
            </a:r>
          </a:p>
          <a:p>
            <a:pPr algn="just" eaLnBrk="1" hangingPunct="1"/>
            <a:r>
              <a:rPr lang="en-US" altLang="ru-RU" sz="2000" b="1" dirty="0" err="1" smtClean="0"/>
              <a:t>Основной</a:t>
            </a:r>
            <a:r>
              <a:rPr lang="en-US" altLang="ru-RU" sz="2000" b="1" dirty="0" smtClean="0"/>
              <a:t> </a:t>
            </a:r>
            <a:r>
              <a:rPr lang="en-US" altLang="ru-RU" sz="2000" b="1" dirty="0" err="1"/>
              <a:t>элемент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матрешки</a:t>
            </a:r>
            <a:r>
              <a:rPr lang="en-US" altLang="ru-RU" sz="2000" b="1" dirty="0"/>
              <a:t> - </a:t>
            </a:r>
            <a:r>
              <a:rPr lang="en-US" altLang="ru-RU" sz="2000" b="1" dirty="0" err="1"/>
              <a:t>многолепестковый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цветок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шиповника</a:t>
            </a:r>
            <a:r>
              <a:rPr lang="en-US" altLang="ru-RU" sz="2000" b="1" dirty="0"/>
              <a:t> ("</a:t>
            </a:r>
            <a:r>
              <a:rPr lang="en-US" altLang="ru-RU" sz="2000" b="1" dirty="0" err="1"/>
              <a:t>роза</a:t>
            </a:r>
            <a:r>
              <a:rPr lang="en-US" altLang="ru-RU" sz="2000" b="1" dirty="0"/>
              <a:t>"), </a:t>
            </a:r>
            <a:r>
              <a:rPr lang="en-US" altLang="ru-RU" sz="2000" b="1" dirty="0" err="1"/>
              <a:t>рядом</a:t>
            </a:r>
            <a:r>
              <a:rPr lang="en-US" altLang="ru-RU" sz="2000" b="1" dirty="0"/>
              <a:t> с </a:t>
            </a:r>
            <a:r>
              <a:rPr lang="en-US" altLang="ru-RU" sz="2000" b="1" dirty="0" err="1"/>
              <a:t>которым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может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быть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полураскрытые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бутоны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на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ветках</a:t>
            </a:r>
            <a:r>
              <a:rPr lang="en-US" altLang="ru-RU" sz="20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матрешка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5845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матрешка"/>
          <p:cNvPicPr>
            <a:picLocks noChangeAspect="1" noChangeArrowheads="1"/>
          </p:cNvPicPr>
          <p:nvPr/>
        </p:nvPicPr>
        <p:blipFill>
          <a:blip r:embed="rId4">
            <a:lum bright="1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443071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image00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37648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image004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520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/>
          </p:cNvSpPr>
          <p:nvPr/>
        </p:nvSpPr>
        <p:spPr bwMode="auto">
          <a:xfrm>
            <a:off x="395288" y="260350"/>
            <a:ext cx="8281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Художественая резьба по кости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1268413"/>
            <a:ext cx="5903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altLang="ru-RU" sz="2000" b="1"/>
              <a:t>Еще в XVIII веке мастера Павлова и Ворсмы украшали ножи костяными рукоятками в виде объемной небольшой скульптуры.</a:t>
            </a:r>
            <a:r>
              <a:rPr lang="en-US" altLang="ru-RU" sz="2000" b="1"/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3850" y="2565400"/>
            <a:ext cx="6048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altLang="ru-RU" sz="2000" b="1"/>
              <a:t>Фигурки львов, драконов, птиц, воинов выполнены с тонким пластическим мастерством. Они являются образцами мелкой пластики в Нижегородской народной резьбе по кости.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55875" y="4437063"/>
            <a:ext cx="62642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altLang="ru-RU" sz="2000" b="1"/>
              <a:t>Мотивы для своих изделий косторезы берут в орнаментах нижегородской резьбы и росписи по дереву. На резных предметах часто можно увидеть изображения исторических и архитектурных памятников Нижегородской области.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772400" cy="1143000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8786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8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Содержание работы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50170" y="1052513"/>
            <a:ext cx="784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200" b="1" dirty="0"/>
              <a:t>Символика Нижнего Новгорода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200" b="1" dirty="0" smtClean="0"/>
              <a:t>Историческая справка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200" b="1" dirty="0" smtClean="0"/>
              <a:t>Первая </a:t>
            </a:r>
            <a:r>
              <a:rPr lang="ru-RU" altLang="ru-RU" sz="3200" b="1" dirty="0"/>
              <a:t>каменная постройка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200" b="1" dirty="0" smtClean="0"/>
              <a:t>Художественные </a:t>
            </a:r>
            <a:r>
              <a:rPr lang="ru-RU" altLang="ru-RU" sz="3200" b="1" dirty="0"/>
              <a:t>промыслы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200" b="1" dirty="0"/>
              <a:t>Прогулка по Нижнему Новгороду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Герб города</a:t>
            </a:r>
          </a:p>
        </p:txBody>
      </p:sp>
      <p:pic>
        <p:nvPicPr>
          <p:cNvPr id="4100" name="Picture 10" descr="Герб города Нижний Новго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43386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4787900" y="2781300"/>
            <a:ext cx="414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/>
              <a:t>За основу герба города Нижнего Новгорода взят исторический герб губернского города Нижнего </a:t>
            </a:r>
            <a:r>
              <a:rPr lang="ru-RU" altLang="ru-RU" b="1" dirty="0" smtClean="0"/>
              <a:t>Новгорода</a:t>
            </a:r>
            <a:r>
              <a:rPr lang="ru-RU" altLang="ru-RU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Нижний Новгород. Вид на р.Вол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9144000" cy="6851650"/>
          </a:xfrm>
          <a:noFill/>
        </p:spPr>
      </p:pic>
      <p:pic>
        <p:nvPicPr>
          <p:cNvPr id="5123" name="Picture 10" descr="Флаг города Нижнего Новгорода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5900738" cy="3922712"/>
          </a:xfrm>
          <a:noFill/>
        </p:spPr>
      </p:pic>
      <p:sp>
        <p:nvSpPr>
          <p:cNvPr id="5124" name="WordArt 11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Флаг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2396976"/>
            <a:ext cx="86756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ru-RU" b="1" dirty="0" err="1" smtClean="0"/>
              <a:t>Нижний</a:t>
            </a:r>
            <a:r>
              <a:rPr lang="en-US" altLang="ru-RU" b="1" dirty="0" smtClean="0"/>
              <a:t> </a:t>
            </a:r>
            <a:r>
              <a:rPr lang="en-US" altLang="ru-RU" b="1" dirty="0" err="1"/>
              <a:t>Новгород</a:t>
            </a:r>
            <a:r>
              <a:rPr lang="en-US" altLang="ru-RU" b="1" dirty="0"/>
              <a:t> </a:t>
            </a:r>
            <a:r>
              <a:rPr lang="en-US" altLang="ru-RU" b="1" dirty="0" err="1"/>
              <a:t>был</a:t>
            </a:r>
            <a:r>
              <a:rPr lang="en-US" altLang="ru-RU" b="1" dirty="0"/>
              <a:t> </a:t>
            </a:r>
            <a:r>
              <a:rPr lang="en-US" altLang="ru-RU" b="1" dirty="0" err="1"/>
              <a:t>основан</a:t>
            </a:r>
            <a:r>
              <a:rPr lang="en-US" altLang="ru-RU" b="1" dirty="0"/>
              <a:t> у </a:t>
            </a:r>
            <a:r>
              <a:rPr lang="en-US" altLang="ru-RU" b="1" dirty="0" err="1"/>
              <a:t>места</a:t>
            </a:r>
            <a:r>
              <a:rPr lang="en-US" altLang="ru-RU" b="1" dirty="0"/>
              <a:t> </a:t>
            </a:r>
            <a:r>
              <a:rPr lang="en-US" altLang="ru-RU" b="1" dirty="0" err="1"/>
              <a:t>слияния</a:t>
            </a:r>
            <a:r>
              <a:rPr lang="en-US" altLang="ru-RU" b="1" dirty="0"/>
              <a:t> </a:t>
            </a:r>
            <a:r>
              <a:rPr lang="en-US" altLang="ru-RU" b="1" dirty="0" err="1"/>
              <a:t>великих</a:t>
            </a:r>
            <a:r>
              <a:rPr lang="en-US" altLang="ru-RU" b="1" dirty="0"/>
              <a:t> </a:t>
            </a:r>
            <a:r>
              <a:rPr lang="en-US" altLang="ru-RU" b="1" dirty="0" err="1"/>
              <a:t>русских</a:t>
            </a:r>
            <a:r>
              <a:rPr lang="en-US" altLang="ru-RU" b="1" dirty="0"/>
              <a:t> </a:t>
            </a:r>
            <a:r>
              <a:rPr lang="en-US" altLang="ru-RU" b="1" dirty="0" err="1"/>
              <a:t>рек</a:t>
            </a:r>
            <a:r>
              <a:rPr lang="en-US" altLang="ru-RU" b="1" dirty="0"/>
              <a:t> - </a:t>
            </a:r>
            <a:r>
              <a:rPr lang="en-US" altLang="ru-RU" sz="2800" b="1" dirty="0" err="1"/>
              <a:t>Волги</a:t>
            </a:r>
            <a:r>
              <a:rPr lang="en-US" altLang="ru-RU" sz="2800" b="1" dirty="0"/>
              <a:t> и </a:t>
            </a:r>
            <a:r>
              <a:rPr lang="en-US" altLang="ru-RU" sz="2800" b="1" dirty="0" err="1"/>
              <a:t>Оки</a:t>
            </a:r>
            <a:r>
              <a:rPr lang="en-US" altLang="ru-RU" b="1" dirty="0"/>
              <a:t> </a:t>
            </a:r>
            <a:r>
              <a:rPr lang="en-US" altLang="ru-RU" b="1" dirty="0" err="1"/>
              <a:t>князем</a:t>
            </a:r>
            <a:r>
              <a:rPr lang="en-US" altLang="ru-RU" b="1" dirty="0"/>
              <a:t> </a:t>
            </a:r>
            <a:r>
              <a:rPr lang="en-US" altLang="ru-RU" b="1" dirty="0" err="1"/>
              <a:t>Юрием</a:t>
            </a:r>
            <a:r>
              <a:rPr lang="en-US" altLang="ru-RU" b="1" dirty="0"/>
              <a:t> (</a:t>
            </a:r>
            <a:r>
              <a:rPr lang="en-US" altLang="ru-RU" b="1" dirty="0" err="1"/>
              <a:t>Георгием</a:t>
            </a:r>
            <a:r>
              <a:rPr lang="en-US" altLang="ru-RU" b="1" dirty="0"/>
              <a:t>) </a:t>
            </a:r>
            <a:r>
              <a:rPr lang="en-US" altLang="ru-RU" b="1" dirty="0" err="1"/>
              <a:t>Всеволодовичем</a:t>
            </a:r>
            <a:r>
              <a:rPr lang="en-US" altLang="ru-RU" b="1" dirty="0"/>
              <a:t> в 1221 </a:t>
            </a:r>
            <a:r>
              <a:rPr lang="en-US" altLang="ru-RU" b="1" dirty="0" err="1"/>
              <a:t>году</a:t>
            </a:r>
            <a:r>
              <a:rPr lang="en-US" altLang="ru-RU" b="1" dirty="0"/>
              <a:t> </a:t>
            </a:r>
            <a:r>
              <a:rPr lang="en-US" altLang="ru-RU" b="1" dirty="0" err="1" smtClean="0"/>
              <a:t>Город</a:t>
            </a:r>
            <a:r>
              <a:rPr lang="en-US" altLang="ru-RU" b="1" dirty="0" smtClean="0"/>
              <a:t> </a:t>
            </a:r>
            <a:r>
              <a:rPr lang="en-US" altLang="ru-RU" b="1" dirty="0" err="1"/>
              <a:t>получил</a:t>
            </a:r>
            <a:r>
              <a:rPr lang="en-US" altLang="ru-RU" b="1" dirty="0"/>
              <a:t> </a:t>
            </a:r>
            <a:r>
              <a:rPr lang="en-US" altLang="ru-RU" b="1" dirty="0" err="1"/>
              <a:t>название</a:t>
            </a:r>
            <a:r>
              <a:rPr lang="en-US" altLang="ru-RU" b="1" dirty="0"/>
              <a:t> “</a:t>
            </a:r>
            <a:r>
              <a:rPr lang="en-US" altLang="ru-RU" b="1" dirty="0" err="1"/>
              <a:t>Нижний</a:t>
            </a:r>
            <a:r>
              <a:rPr lang="en-US" altLang="ru-RU" b="1" dirty="0"/>
              <a:t>” </a:t>
            </a:r>
            <a:r>
              <a:rPr lang="en-US" altLang="ru-RU" b="1" dirty="0" err="1" smtClean="0"/>
              <a:t>потому</a:t>
            </a:r>
            <a:r>
              <a:rPr lang="en-US" altLang="ru-RU" b="1" dirty="0"/>
              <a:t>, </a:t>
            </a:r>
            <a:r>
              <a:rPr lang="en-US" altLang="ru-RU" b="1" dirty="0" err="1"/>
              <a:t>что</a:t>
            </a:r>
            <a:r>
              <a:rPr lang="en-US" altLang="ru-RU" b="1" dirty="0"/>
              <a:t> </a:t>
            </a:r>
            <a:r>
              <a:rPr lang="en-US" altLang="ru-RU" b="1" dirty="0" err="1"/>
              <a:t>расположен</a:t>
            </a:r>
            <a:r>
              <a:rPr lang="en-US" altLang="ru-RU" b="1" dirty="0"/>
              <a:t> </a:t>
            </a:r>
            <a:r>
              <a:rPr lang="en-US" altLang="ru-RU" b="1" dirty="0" err="1"/>
              <a:t>был</a:t>
            </a:r>
            <a:r>
              <a:rPr lang="en-US" altLang="ru-RU" b="1" dirty="0"/>
              <a:t> в “</a:t>
            </a:r>
            <a:r>
              <a:rPr lang="en-US" altLang="ru-RU" b="1" dirty="0" err="1"/>
              <a:t>низовских</a:t>
            </a:r>
            <a:r>
              <a:rPr lang="en-US" altLang="ru-RU" b="1" dirty="0"/>
              <a:t>” </a:t>
            </a:r>
            <a:r>
              <a:rPr lang="en-US" altLang="ru-RU" b="1" dirty="0" err="1"/>
              <a:t>землях</a:t>
            </a:r>
            <a:r>
              <a:rPr lang="en-US" altLang="ru-RU" b="1" dirty="0"/>
              <a:t> </a:t>
            </a:r>
            <a:r>
              <a:rPr lang="en-US" altLang="ru-RU" b="1" dirty="0" err="1"/>
              <a:t>относительно</a:t>
            </a:r>
            <a:r>
              <a:rPr lang="en-US" altLang="ru-RU" b="1" dirty="0"/>
              <a:t> </a:t>
            </a:r>
            <a:r>
              <a:rPr lang="en-US" altLang="ru-RU" b="1" dirty="0" err="1"/>
              <a:t>Новгорода</a:t>
            </a:r>
            <a:r>
              <a:rPr lang="en-US" altLang="ru-RU" b="1" dirty="0"/>
              <a:t> </a:t>
            </a:r>
            <a:r>
              <a:rPr lang="en-US" altLang="ru-RU" b="1" dirty="0" err="1" smtClean="0"/>
              <a:t>Великого</a:t>
            </a:r>
            <a:r>
              <a:rPr lang="ru-RU" altLang="ru-RU" b="1" dirty="0"/>
              <a:t>.</a:t>
            </a:r>
            <a:endParaRPr lang="en-US" altLang="ru-RU" b="1" dirty="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Историческая справка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416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Первая каменная постройка города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95536" y="1772816"/>
            <a:ext cx="37449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ru-RU" altLang="ru-RU" b="1" dirty="0"/>
              <a:t>В конце </a:t>
            </a:r>
            <a:r>
              <a:rPr lang="en-US" altLang="ru-RU" b="1" dirty="0"/>
              <a:t>XV</a:t>
            </a:r>
            <a:r>
              <a:rPr lang="ru-RU" altLang="ru-RU" b="1" dirty="0"/>
              <a:t> века в городе возводится каменный кремль, ставший выдающимся сооружением русского </a:t>
            </a:r>
            <a:r>
              <a:rPr lang="ru-RU" altLang="ru-RU" b="1" dirty="0" smtClean="0"/>
              <a:t>искусства</a:t>
            </a:r>
            <a:r>
              <a:rPr lang="ru-RU" altLang="ru-RU" b="1" dirty="0"/>
              <a:t>. </a:t>
            </a:r>
            <a:endParaRPr lang="en-US" altLang="ru-RU" b="1" dirty="0"/>
          </a:p>
        </p:txBody>
      </p:sp>
      <p:pic>
        <p:nvPicPr>
          <p:cNvPr id="10246" name="Picture 6" descr="c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3543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4248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ХУДОЖЕСТВЕННЫЕ ПРОМЫСЛЫ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187624" y="1523998"/>
            <a:ext cx="45365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 b="1" dirty="0"/>
              <a:t>Хохломская роспись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 b="1" dirty="0"/>
              <a:t>Ткачество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 b="1" dirty="0"/>
              <a:t>Кружевоплетение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 b="1" dirty="0" smtClean="0"/>
              <a:t>Матрешка</a:t>
            </a:r>
            <a:endParaRPr lang="ru-RU" altLang="ru-RU" sz="20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 b="1" dirty="0"/>
              <a:t>Художественная резьба по 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Нижний Новгород. Вид на р.Вол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4211638" y="1916113"/>
            <a:ext cx="47513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ru-RU" b="1"/>
              <a:t>Город Семенов и его округа издавна славились изготовлением и росписью деревянных изделий . Хохлома, имеющая давние художественные и ремесленные традиции, стала сейчас одним из самых ярких и популярных промыслов современного народного искус</a:t>
            </a:r>
            <a:r>
              <a:rPr lang="ru-RU" altLang="ru-RU" b="1"/>
              <a:t>с</a:t>
            </a:r>
            <a:r>
              <a:rPr lang="en-US" altLang="ru-RU" b="1"/>
              <a:t>тва России.</a:t>
            </a:r>
            <a:r>
              <a:rPr lang="en-US" altLang="ru-RU" sz="2000"/>
              <a:t> </a:t>
            </a:r>
          </a:p>
        </p:txBody>
      </p:sp>
      <p:sp>
        <p:nvSpPr>
          <p:cNvPr id="13316" name="WordArt 13"/>
          <p:cNvSpPr>
            <a:spLocks noChangeArrowheads="1" noChangeShapeType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Хохломская роспись</a:t>
            </a:r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0" y="-109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8" name="Picture 17" descr="http://www.unn.runnet.ru/pic/hbrat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9608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Нижний Новгород. Вид на р.Волгу"/>
          <p:cNvPicPr>
            <a:picLocks noChangeAspect="1" noChangeArrowheads="1"/>
          </p:cNvPicPr>
          <p:nvPr/>
        </p:nvPicPr>
        <p:blipFill>
          <a:blip r:embed="rId2">
            <a:lum bright="34000" contras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38400"/>
            <a:ext cx="25923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http://www.unn.runnet.ru/pic/hkon.jpg"/>
          <p:cNvPicPr>
            <a:picLocks noChangeAspect="1" noChangeArrowheads="1"/>
          </p:cNvPicPr>
          <p:nvPr/>
        </p:nvPicPr>
        <p:blipFill>
          <a:blip r:embed="rId4" r:link="rId5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7613"/>
            <a:ext cx="35782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www.unn.runnet.ru/pic/hmed.jpg"/>
          <p:cNvPicPr>
            <a:picLocks noChangeAspect="1" noChangeArrowheads="1"/>
          </p:cNvPicPr>
          <p:nvPr/>
        </p:nvPicPr>
        <p:blipFill>
          <a:blip r:embed="rId6" r:link="rId7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57505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www.unn.runnet.ru/pic/hpet.jpg"/>
          <p:cNvPicPr>
            <a:picLocks noChangeAspect="1" noChangeArrowheads="1"/>
          </p:cNvPicPr>
          <p:nvPr/>
        </p:nvPicPr>
        <p:blipFill>
          <a:blip r:embed="rId8" r:link="rId9">
            <a:lum bright="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673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nab"/>
          <p:cNvPicPr>
            <a:picLocks noChangeAspect="1" noChangeArrowheads="1"/>
          </p:cNvPicPr>
          <p:nvPr/>
        </p:nvPicPr>
        <p:blipFill>
          <a:blip r:embed="rId10">
            <a:lum bright="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29038"/>
            <a:ext cx="36734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442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Нижний Новгород</dc:title>
  <dc:subject>География</dc:subject>
  <dc:creator>Травина О.Н. Школа № 325</dc:creator>
  <cp:lastModifiedBy>User</cp:lastModifiedBy>
  <cp:revision>11</cp:revision>
  <dcterms:created xsi:type="dcterms:W3CDTF">1601-01-01T00:00:00Z</dcterms:created>
  <dcterms:modified xsi:type="dcterms:W3CDTF">2017-01-19T21:03:29Z</dcterms:modified>
</cp:coreProperties>
</file>