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0C0DDD-5F79-4E3E-BF42-9F17D96B215D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7193A8-82AB-4D09-A04E-A9EBF8D70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2D5791-5480-4BC3-9BC8-DC3F28D729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871E5-3344-43BD-8944-DCE2CF3EBA4E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F287-E40D-4E6D-B67A-07753A5C0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AF198-EECA-4118-8A56-74C94BC3F9F3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E8A7-18C4-43EF-B0D7-580099542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AC44-B7B0-4981-9667-9C4BF3A72916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7B06-AD4A-41FE-8CD8-D0635D256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7D18-27DC-4998-90E1-864B6CA3FA03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506B-5955-4D68-A558-804861752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96EB-CBE1-4CF0-A974-2FF14D72C1F6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F5E3-4608-4C4A-8994-27245511F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8AADF-BDBE-47E7-9C2C-46E1920EFB97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A403-55BF-4DF3-9214-0612F3FD8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F8572-006F-4ADD-9A28-539F9B2A0E87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F995-2B22-4AC5-8C48-4F82BA43B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032-E148-4C90-9F6D-1C9376ACF1E5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A6A2-EE84-4DAF-8C07-24DEC2CAB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A9E8-50DF-40A7-81BD-8EC62C1C239D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36B0-997B-4C7A-9BB0-5BD1A1131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2DCB-03DA-4716-874B-8E5F2ED0EB23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38BD-1CA5-4E3F-B997-F557442C8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3D56-28E8-4C3F-ACB2-0722E2DA5FD9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8B1D-56DB-439F-A40F-39194A284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FF3C35-B435-459A-9968-1CEEF2659A61}" type="datetimeFigureOut">
              <a:rPr lang="ru-RU"/>
              <a:pPr>
                <a:defRPr/>
              </a:pPr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39F125-2044-4601-B929-7AD01DDC7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6350" y="603250"/>
            <a:ext cx="9156700" cy="1931988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268288"/>
            <a:ext cx="8242300" cy="1158875"/>
          </a:xfrm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5163" y="1857375"/>
            <a:ext cx="57245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928813"/>
            <a:ext cx="25733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00063"/>
            <a:ext cx="5938838" cy="9017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857375"/>
          <a:ext cx="8643999" cy="3429024"/>
        </p:xfrm>
        <a:graphic>
          <a:graphicData uri="http://schemas.openxmlformats.org/drawingml/2006/table">
            <a:tbl>
              <a:tblPr/>
              <a:tblGrid>
                <a:gridCol w="2881333"/>
                <a:gridCol w="2881333"/>
                <a:gridCol w="2881333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3200" b="1" i="0" dirty="0">
                          <a:solidFill>
                            <a:srgbClr val="006600"/>
                          </a:solidFill>
                          <a:latin typeface="Arial"/>
                        </a:rPr>
                        <a:t>У Ш М – ШУМ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>
                          <a:solidFill>
                            <a:srgbClr val="006600"/>
                          </a:solidFill>
                          <a:latin typeface="Arial"/>
                        </a:rPr>
                        <a:t>Ш А К А – КАША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>
                          <a:solidFill>
                            <a:srgbClr val="006600"/>
                          </a:solidFill>
                          <a:latin typeface="Arial"/>
                        </a:rPr>
                        <a:t>Ш А Н О - НОША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r>
                        <a:rPr lang="ru-RU" sz="3200" b="1" i="0">
                          <a:solidFill>
                            <a:srgbClr val="006600"/>
                          </a:solidFill>
                          <a:latin typeface="Arial"/>
                        </a:rPr>
                        <a:t>Ш У Д – ДУШ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>
                          <a:solidFill>
                            <a:srgbClr val="006600"/>
                          </a:solidFill>
                          <a:latin typeface="Arial"/>
                        </a:rPr>
                        <a:t>ЛОКША – ШКОЛА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>
                          <a:solidFill>
                            <a:srgbClr val="006600"/>
                          </a:solidFill>
                          <a:latin typeface="Arial"/>
                        </a:rPr>
                        <a:t>К Б А Ш У – ШУБКА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29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43865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160463" y="1643063"/>
            <a:ext cx="6769100" cy="228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268288"/>
            <a:ext cx="8242300" cy="1511300"/>
          </a:xfrm>
        </p:spPr>
      </p:pic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познакомить детей с новыми буквами и звуком;</a:t>
            </a:r>
          </a:p>
          <a:p>
            <a:r>
              <a:rPr lang="ru-RU" smtClean="0"/>
              <a:t>формировать навыки чтения, учить работать с текстом;</a:t>
            </a:r>
          </a:p>
          <a:p>
            <a:r>
              <a:rPr lang="ru-RU" smtClean="0"/>
              <a:t>закреплять знания о звонких и глухих парных согласных;</a:t>
            </a:r>
          </a:p>
          <a:p>
            <a:r>
              <a:rPr lang="ru-RU" smtClean="0"/>
              <a:t>развивать фонематический слух учащихся, внимание, память, мышление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Разминка для глаз</a:t>
            </a:r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071688"/>
            <a:ext cx="83724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63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 Путешествие по стране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“АБВГДЕЙКА”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428625" y="1357313"/>
            <a:ext cx="4065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1 станция </a:t>
            </a:r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«Звуковая»</a:t>
            </a: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4929188" y="2000250"/>
            <a:ext cx="42148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Стоит высокий светлый дом, </a:t>
            </a:r>
            <a:b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</a:br>
            <a: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Ребят проворных много в нем, </a:t>
            </a:r>
            <a:b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</a:br>
            <a: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Там пишут и считают, </a:t>
            </a:r>
            <a:b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</a:br>
            <a:r>
              <a:rPr lang="ru-RU" sz="20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Рисую и читают. </a:t>
            </a: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1500188" y="5072063"/>
            <a:ext cx="35718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Сегодня все ликует!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В руках у детворы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От радости танцуют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Воздушные … </a:t>
            </a:r>
          </a:p>
          <a:p>
            <a:endParaRPr lang="ru-RU" sz="2000" b="1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9213" y="4071938"/>
            <a:ext cx="1284287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3286125"/>
            <a:ext cx="1828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3357563"/>
            <a:ext cx="235743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285750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Прямоугольник 11"/>
          <p:cNvSpPr>
            <a:spLocks noChangeArrowheads="1"/>
          </p:cNvSpPr>
          <p:nvPr/>
        </p:nvSpPr>
        <p:spPr bwMode="auto">
          <a:xfrm>
            <a:off x="214313" y="2000250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Есть гриб почти домашний –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Сажайте хоть на пашне,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Хоть под яблоней в саду,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Хоть у стежки, на ходу.</a:t>
            </a:r>
          </a:p>
        </p:txBody>
      </p:sp>
      <p:sp>
        <p:nvSpPr>
          <p:cNvPr id="5131" name="Прямоугольник 12"/>
          <p:cNvSpPr>
            <a:spLocks noChangeArrowheads="1"/>
          </p:cNvSpPr>
          <p:nvPr/>
        </p:nvSpPr>
        <p:spPr bwMode="auto">
          <a:xfrm>
            <a:off x="5572125" y="5929313"/>
            <a:ext cx="2928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Зимой протянулся, 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А летом свернулся.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00063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642938"/>
            <a:ext cx="1828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25" y="4214813"/>
            <a:ext cx="2952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0003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88" y="3000375"/>
            <a:ext cx="5000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88" y="3000375"/>
            <a:ext cx="5000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43188" y="3000375"/>
            <a:ext cx="5000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71688" y="3000375"/>
            <a:ext cx="5000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0188" y="3000375"/>
            <a:ext cx="5000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86375" y="3429000"/>
            <a:ext cx="500063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5" y="3429000"/>
            <a:ext cx="500063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43375" y="3429000"/>
            <a:ext cx="500063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572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7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002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717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143250" y="5929313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57938" y="5072063"/>
            <a:ext cx="500062" cy="428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29438" y="5072063"/>
            <a:ext cx="500062" cy="428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500938" y="5072063"/>
            <a:ext cx="500062" cy="428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072438" y="5072063"/>
            <a:ext cx="500062" cy="428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00063" y="428625"/>
            <a:ext cx="3890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2  станция </a:t>
            </a:r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“Буковка”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4214813" y="1071563"/>
            <a:ext cx="47863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Посмотри на букву Ш – 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Буква очень хороша, 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Потому что из неё</a:t>
            </a:r>
            <a:br>
              <a:rPr lang="ru-RU" sz="3200" b="1">
                <a:latin typeface="Calibri" pitchFamily="34" charset="0"/>
              </a:rPr>
            </a:br>
            <a:r>
              <a:rPr lang="ru-RU" sz="3200" b="1">
                <a:latin typeface="Calibri" pitchFamily="34" charset="0"/>
              </a:rPr>
              <a:t>Можно сделать Е и Ё.</a:t>
            </a: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14438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400050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4000500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5643563" y="3786188"/>
            <a:ext cx="357187" cy="2857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43625" y="3786188"/>
            <a:ext cx="357188" cy="2857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что похожа буква?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500188"/>
            <a:ext cx="3190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25" y="4429125"/>
            <a:ext cx="2460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400050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4071938"/>
            <a:ext cx="30003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428750"/>
            <a:ext cx="3000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Пальчиковая гимнастика</a:t>
            </a:r>
            <a:endParaRPr lang="ru-RU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1513" y="1428750"/>
            <a:ext cx="27733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428750"/>
            <a:ext cx="3357563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357188" y="3684588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Петушок зерно клюет,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Курица к нему идет, 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А гусак стоит, гогочет, 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Тоже зерен клюнуть хочет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71500" y="642938"/>
            <a:ext cx="814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Чтение слогов с буквой ш, дополнение слогов до целого слова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4638"/>
            <a:ext cx="8572500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128</Words>
  <Application>Microsoft Office PowerPoint</Application>
  <PresentationFormat>Экран (4:3)</PresentationFormat>
  <Paragraphs>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Разминка для глаз</vt:lpstr>
      <vt:lpstr> Путешествие по стране “АБВГДЕЙКА”</vt:lpstr>
      <vt:lpstr>Слайд 5</vt:lpstr>
      <vt:lpstr>Слайд 6</vt:lpstr>
      <vt:lpstr>На что похожа буква?</vt:lpstr>
      <vt:lpstr>Пальчиковая гимнастика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обучения грамоте.   "Буквы Ш, ш, обозначающие звук [ш]" </dc:title>
  <dc:creator>natalia</dc:creator>
  <cp:lastModifiedBy>User</cp:lastModifiedBy>
  <cp:revision>16</cp:revision>
  <dcterms:created xsi:type="dcterms:W3CDTF">2011-02-13T15:26:04Z</dcterms:created>
  <dcterms:modified xsi:type="dcterms:W3CDTF">2017-01-21T20:13:14Z</dcterms:modified>
</cp:coreProperties>
</file>