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5" r:id="rId11"/>
    <p:sldId id="264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0C0DDD-5F79-4E3E-BF42-9F17D96B215D}" type="datetimeFigureOut">
              <a:rPr lang="ru-RU"/>
              <a:pPr>
                <a:defRPr/>
              </a:pPr>
              <a:t>22.01.2017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B7193A8-82AB-4D09-A04E-A9EBF8D70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2D5791-5480-4BC3-9BC8-DC3F28D729B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871E5-3344-43BD-8944-DCE2CF3EBA4E}" type="datetimeFigureOut">
              <a:rPr lang="ru-RU"/>
              <a:pPr>
                <a:defRPr/>
              </a:pPr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8F287-E40D-4E6D-B67A-07753A5C01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AF198-EECA-4118-8A56-74C94BC3F9F3}" type="datetimeFigureOut">
              <a:rPr lang="ru-RU"/>
              <a:pPr>
                <a:defRPr/>
              </a:pPr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7E8A7-18C4-43EF-B0D7-5800995427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CAC44-B7B0-4981-9667-9C4BF3A72916}" type="datetimeFigureOut">
              <a:rPr lang="ru-RU"/>
              <a:pPr>
                <a:defRPr/>
              </a:pPr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67B06-AD4A-41FE-8CD8-D0635D256C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87D18-27DC-4998-90E1-864B6CA3FA03}" type="datetimeFigureOut">
              <a:rPr lang="ru-RU"/>
              <a:pPr>
                <a:defRPr/>
              </a:pPr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C506B-5955-4D68-A558-8048617521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A96EB-CBE1-4CF0-A974-2FF14D72C1F6}" type="datetimeFigureOut">
              <a:rPr lang="ru-RU"/>
              <a:pPr>
                <a:defRPr/>
              </a:pPr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AF5E3-4608-4C4A-8994-27245511F2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8AADF-BDBE-47E7-9C2C-46E1920EFB97}" type="datetimeFigureOut">
              <a:rPr lang="ru-RU"/>
              <a:pPr>
                <a:defRPr/>
              </a:pPr>
              <a:t>22.01.2017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5A403-55BF-4DF3-9214-0612F3FD84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F8572-006F-4ADD-9A28-539F9B2A0E87}" type="datetimeFigureOut">
              <a:rPr lang="ru-RU"/>
              <a:pPr>
                <a:defRPr/>
              </a:pPr>
              <a:t>22.01.2017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F995-2B22-4AC5-8C48-4F82BA43B2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4032-E148-4C90-9F6D-1C9376ACF1E5}" type="datetimeFigureOut">
              <a:rPr lang="ru-RU"/>
              <a:pPr>
                <a:defRPr/>
              </a:pPr>
              <a:t>22.01.2017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7A6A2-EE84-4DAF-8C07-24DEC2CAB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EA9E8-50DF-40A7-81BD-8EC62C1C239D}" type="datetimeFigureOut">
              <a:rPr lang="ru-RU"/>
              <a:pPr>
                <a:defRPr/>
              </a:pPr>
              <a:t>22.01.2017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36B0-997B-4C7A-9BB0-5BD1A11314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92DCB-03DA-4716-874B-8E5F2ED0EB23}" type="datetimeFigureOut">
              <a:rPr lang="ru-RU"/>
              <a:pPr>
                <a:defRPr/>
              </a:pPr>
              <a:t>22.01.2017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C38BD-1CA5-4E3F-B997-F557442C8A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B3D56-28E8-4C3F-ACB2-0722E2DA5FD9}" type="datetimeFigureOut">
              <a:rPr lang="ru-RU"/>
              <a:pPr>
                <a:defRPr/>
              </a:pPr>
              <a:t>22.01.2017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98B1D-56DB-439F-A40F-39194A284C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FF3C35-B435-459A-9968-1CEEF2659A61}" type="datetimeFigureOut">
              <a:rPr lang="ru-RU"/>
              <a:pPr>
                <a:defRPr/>
              </a:pPr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39F125-2044-4601-B929-7AD01DDC7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6350" y="603250"/>
            <a:ext cx="9156700" cy="1931988"/>
          </a:xfr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0850" y="268288"/>
            <a:ext cx="8242300" cy="1158875"/>
          </a:xfrm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5163" y="1857375"/>
            <a:ext cx="5724525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1928813"/>
            <a:ext cx="257333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Прямоугольник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500063"/>
            <a:ext cx="5938838" cy="9017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50" y="1857375"/>
          <a:ext cx="8643999" cy="3429024"/>
        </p:xfrm>
        <a:graphic>
          <a:graphicData uri="http://schemas.openxmlformats.org/drawingml/2006/table">
            <a:tbl>
              <a:tblPr/>
              <a:tblGrid>
                <a:gridCol w="2881333"/>
                <a:gridCol w="2881333"/>
                <a:gridCol w="2881333"/>
              </a:tblGrid>
              <a:tr h="1714512">
                <a:tc>
                  <a:txBody>
                    <a:bodyPr/>
                    <a:lstStyle/>
                    <a:p>
                      <a:r>
                        <a:rPr lang="ru-RU" sz="3200" b="1" i="0" dirty="0">
                          <a:solidFill>
                            <a:srgbClr val="006600"/>
                          </a:solidFill>
                          <a:latin typeface="Arial"/>
                        </a:rPr>
                        <a:t>У Ш М – ШУМ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i="0" dirty="0">
                          <a:solidFill>
                            <a:srgbClr val="006600"/>
                          </a:solidFill>
                          <a:latin typeface="Arial"/>
                        </a:rPr>
                        <a:t>Ш А К А – КАША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i="0" dirty="0">
                          <a:solidFill>
                            <a:srgbClr val="006600"/>
                          </a:solidFill>
                          <a:latin typeface="Arial"/>
                        </a:rPr>
                        <a:t>Ш А Н О - НОША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12">
                <a:tc>
                  <a:txBody>
                    <a:bodyPr/>
                    <a:lstStyle/>
                    <a:p>
                      <a:r>
                        <a:rPr lang="ru-RU" sz="3200" b="1" i="0">
                          <a:solidFill>
                            <a:srgbClr val="006600"/>
                          </a:solidFill>
                          <a:latin typeface="Arial"/>
                        </a:rPr>
                        <a:t>Ш У Д – ДУШ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i="0">
                          <a:solidFill>
                            <a:srgbClr val="006600"/>
                          </a:solidFill>
                          <a:latin typeface="Arial"/>
                        </a:rPr>
                        <a:t>ЛОКША – ШКОЛА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i="0" dirty="0">
                          <a:solidFill>
                            <a:srgbClr val="006600"/>
                          </a:solidFill>
                          <a:latin typeface="Arial"/>
                        </a:rPr>
                        <a:t>К Б А Ш У – ШУБКА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298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4438650"/>
            <a:ext cx="21431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WordArt 3"/>
          <p:cNvSpPr>
            <a:spLocks noChangeArrowheads="1" noChangeShapeType="1" noTextEdit="1"/>
          </p:cNvSpPr>
          <p:nvPr/>
        </p:nvSpPr>
        <p:spPr bwMode="auto">
          <a:xfrm>
            <a:off x="1160463" y="1643063"/>
            <a:ext cx="6769100" cy="2286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Молодцы!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0850" y="268288"/>
            <a:ext cx="8242300" cy="1511300"/>
          </a:xfrm>
        </p:spPr>
      </p:pic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познакомить детей с новыми буквами и звуком;</a:t>
            </a:r>
          </a:p>
          <a:p>
            <a:r>
              <a:rPr lang="ru-RU" smtClean="0"/>
              <a:t>формировать навыки чтения, учить работать с текстом;</a:t>
            </a:r>
          </a:p>
          <a:p>
            <a:r>
              <a:rPr lang="ru-RU" smtClean="0"/>
              <a:t>закреплять знания о звонких и глухих парных согласных;</a:t>
            </a:r>
          </a:p>
          <a:p>
            <a:r>
              <a:rPr lang="ru-RU" smtClean="0"/>
              <a:t>развивать фонематический слух учащихся, внимание, память, мышление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>Разминка для глаз</a:t>
            </a:r>
            <a:endParaRPr lang="ru-RU" smtClean="0">
              <a:solidFill>
                <a:srgbClr val="C00000"/>
              </a:solidFill>
            </a:endParaRPr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2071688"/>
            <a:ext cx="837247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9363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 Путешествие по стране </a:t>
            </a: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“АБВГДЕЙКА”</a:t>
            </a:r>
          </a:p>
        </p:txBody>
      </p:sp>
      <p:sp>
        <p:nvSpPr>
          <p:cNvPr id="5123" name="Прямоугольник 2"/>
          <p:cNvSpPr>
            <a:spLocks noChangeArrowheads="1"/>
          </p:cNvSpPr>
          <p:nvPr/>
        </p:nvSpPr>
        <p:spPr bwMode="auto">
          <a:xfrm>
            <a:off x="428625" y="1357313"/>
            <a:ext cx="40655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2060"/>
                </a:solidFill>
                <a:latin typeface="Calibri" pitchFamily="34" charset="0"/>
              </a:rPr>
              <a:t>1 станция </a:t>
            </a:r>
            <a:r>
              <a:rPr lang="ru-RU" sz="3200" b="1" i="1">
                <a:solidFill>
                  <a:srgbClr val="C00000"/>
                </a:solidFill>
                <a:latin typeface="Calibri" pitchFamily="34" charset="0"/>
              </a:rPr>
              <a:t>«Звуковая»</a:t>
            </a:r>
          </a:p>
        </p:txBody>
      </p:sp>
      <p:sp>
        <p:nvSpPr>
          <p:cNvPr id="5124" name="Прямоугольник 4"/>
          <p:cNvSpPr>
            <a:spLocks noChangeArrowheads="1"/>
          </p:cNvSpPr>
          <p:nvPr/>
        </p:nvSpPr>
        <p:spPr bwMode="auto">
          <a:xfrm>
            <a:off x="4929188" y="2000250"/>
            <a:ext cx="4214812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Стоит высокий светлый дом, </a:t>
            </a:r>
            <a:br>
              <a:rPr lang="ru-RU" sz="2000" b="1">
                <a:solidFill>
                  <a:srgbClr val="000000"/>
                </a:solidFill>
                <a:latin typeface="Calibri" pitchFamily="34" charset="0"/>
                <a:cs typeface="Arial" charset="0"/>
              </a:rPr>
            </a:br>
            <a:r>
              <a:rPr lang="ru-RU" sz="20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Ребят проворных много в нем, </a:t>
            </a:r>
            <a:br>
              <a:rPr lang="ru-RU" sz="2000" b="1">
                <a:solidFill>
                  <a:srgbClr val="000000"/>
                </a:solidFill>
                <a:latin typeface="Calibri" pitchFamily="34" charset="0"/>
                <a:cs typeface="Arial" charset="0"/>
              </a:rPr>
            </a:br>
            <a:r>
              <a:rPr lang="ru-RU" sz="20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Там пишут и считают, </a:t>
            </a:r>
            <a:br>
              <a:rPr lang="ru-RU" sz="2000" b="1">
                <a:solidFill>
                  <a:srgbClr val="000000"/>
                </a:solidFill>
                <a:latin typeface="Calibri" pitchFamily="34" charset="0"/>
                <a:cs typeface="Arial" charset="0"/>
              </a:rPr>
            </a:br>
            <a:r>
              <a:rPr lang="ru-RU" sz="2000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Рисую и читают. </a:t>
            </a:r>
          </a:p>
          <a:p>
            <a:endParaRPr lang="ru-RU" sz="2000" b="1">
              <a:latin typeface="Calibri" pitchFamily="34" charset="0"/>
            </a:endParaRPr>
          </a:p>
          <a:p>
            <a:endParaRPr lang="ru-RU" sz="2000" b="1">
              <a:latin typeface="Calibri" pitchFamily="34" charset="0"/>
            </a:endParaRPr>
          </a:p>
          <a:p>
            <a:endParaRPr lang="ru-RU" sz="2000" b="1">
              <a:latin typeface="Calibri" pitchFamily="34" charset="0"/>
            </a:endParaRPr>
          </a:p>
          <a:p>
            <a:endParaRPr lang="ru-RU" sz="2000" b="1">
              <a:latin typeface="Calibri" pitchFamily="34" charset="0"/>
            </a:endParaRPr>
          </a:p>
        </p:txBody>
      </p:sp>
      <p:sp>
        <p:nvSpPr>
          <p:cNvPr id="5125" name="Прямоугольник 6"/>
          <p:cNvSpPr>
            <a:spLocks noChangeArrowheads="1"/>
          </p:cNvSpPr>
          <p:nvPr/>
        </p:nvSpPr>
        <p:spPr bwMode="auto">
          <a:xfrm>
            <a:off x="1500188" y="5072063"/>
            <a:ext cx="357187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Сегодня все ликует!</a:t>
            </a:r>
            <a:br>
              <a:rPr lang="ru-RU" sz="2000" b="1">
                <a:latin typeface="Calibri" pitchFamily="34" charset="0"/>
              </a:rPr>
            </a:br>
            <a:r>
              <a:rPr lang="ru-RU" sz="2000" b="1">
                <a:latin typeface="Calibri" pitchFamily="34" charset="0"/>
              </a:rPr>
              <a:t>В руках у детворы </a:t>
            </a:r>
            <a:br>
              <a:rPr lang="ru-RU" sz="2000" b="1">
                <a:latin typeface="Calibri" pitchFamily="34" charset="0"/>
              </a:rPr>
            </a:br>
            <a:r>
              <a:rPr lang="ru-RU" sz="2000" b="1">
                <a:latin typeface="Calibri" pitchFamily="34" charset="0"/>
              </a:rPr>
              <a:t>От радости танцуют </a:t>
            </a:r>
            <a:br>
              <a:rPr lang="ru-RU" sz="2000" b="1">
                <a:latin typeface="Calibri" pitchFamily="34" charset="0"/>
              </a:rPr>
            </a:br>
            <a:r>
              <a:rPr lang="ru-RU" sz="2000" b="1">
                <a:latin typeface="Calibri" pitchFamily="34" charset="0"/>
              </a:rPr>
              <a:t>Воздушные … </a:t>
            </a:r>
          </a:p>
          <a:p>
            <a:endParaRPr lang="ru-RU" sz="2000" b="1">
              <a:latin typeface="Calibri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9213" y="4071938"/>
            <a:ext cx="1284287" cy="217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313" y="3286125"/>
            <a:ext cx="18288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3357563"/>
            <a:ext cx="235743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72188" y="285750"/>
            <a:ext cx="27051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0" name="Прямоугольник 11"/>
          <p:cNvSpPr>
            <a:spLocks noChangeArrowheads="1"/>
          </p:cNvSpPr>
          <p:nvPr/>
        </p:nvSpPr>
        <p:spPr bwMode="auto">
          <a:xfrm>
            <a:off x="214313" y="2000250"/>
            <a:ext cx="4572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Есть гриб почти домашний – </a:t>
            </a:r>
            <a:br>
              <a:rPr lang="ru-RU" sz="2000" b="1">
                <a:latin typeface="Calibri" pitchFamily="34" charset="0"/>
              </a:rPr>
            </a:br>
            <a:r>
              <a:rPr lang="ru-RU" sz="2000" b="1">
                <a:latin typeface="Calibri" pitchFamily="34" charset="0"/>
              </a:rPr>
              <a:t>Сажайте хоть на пашне, </a:t>
            </a:r>
            <a:br>
              <a:rPr lang="ru-RU" sz="2000" b="1">
                <a:latin typeface="Calibri" pitchFamily="34" charset="0"/>
              </a:rPr>
            </a:br>
            <a:r>
              <a:rPr lang="ru-RU" sz="2000" b="1">
                <a:latin typeface="Calibri" pitchFamily="34" charset="0"/>
              </a:rPr>
              <a:t>Хоть под яблоней в саду, </a:t>
            </a:r>
            <a:br>
              <a:rPr lang="ru-RU" sz="2000" b="1">
                <a:latin typeface="Calibri" pitchFamily="34" charset="0"/>
              </a:rPr>
            </a:br>
            <a:r>
              <a:rPr lang="ru-RU" sz="2000" b="1">
                <a:latin typeface="Calibri" pitchFamily="34" charset="0"/>
              </a:rPr>
              <a:t>Хоть у стежки, на ходу.</a:t>
            </a:r>
          </a:p>
        </p:txBody>
      </p:sp>
      <p:sp>
        <p:nvSpPr>
          <p:cNvPr id="5131" name="Прямоугольник 12"/>
          <p:cNvSpPr>
            <a:spLocks noChangeArrowheads="1"/>
          </p:cNvSpPr>
          <p:nvPr/>
        </p:nvSpPr>
        <p:spPr bwMode="auto">
          <a:xfrm>
            <a:off x="5572125" y="5929313"/>
            <a:ext cx="2928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Зимой протянулся, </a:t>
            </a:r>
            <a:br>
              <a:rPr lang="ru-RU" sz="2000" b="1">
                <a:latin typeface="Calibri" pitchFamily="34" charset="0"/>
              </a:rPr>
            </a:br>
            <a:r>
              <a:rPr lang="ru-RU" sz="2000" b="1">
                <a:latin typeface="Calibri" pitchFamily="34" charset="0"/>
              </a:rPr>
              <a:t>А летом свернулся.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500063"/>
            <a:ext cx="22383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500" y="642938"/>
            <a:ext cx="18288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90625" y="4214813"/>
            <a:ext cx="2952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3000375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57188" y="3000375"/>
            <a:ext cx="500062" cy="4286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28688" y="3000375"/>
            <a:ext cx="500062" cy="4286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643188" y="3000375"/>
            <a:ext cx="500062" cy="4286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071688" y="3000375"/>
            <a:ext cx="500062" cy="4286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500188" y="3000375"/>
            <a:ext cx="500062" cy="4286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86375" y="3429000"/>
            <a:ext cx="500063" cy="4286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714875" y="3429000"/>
            <a:ext cx="500063" cy="4286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143375" y="3429000"/>
            <a:ext cx="500063" cy="4286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714750" y="5929313"/>
            <a:ext cx="500063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857250" y="5929313"/>
            <a:ext cx="500063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428750" y="5929313"/>
            <a:ext cx="500063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000250" y="5929313"/>
            <a:ext cx="500063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571750" y="5929313"/>
            <a:ext cx="500063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143250" y="5929313"/>
            <a:ext cx="500063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357938" y="5072063"/>
            <a:ext cx="500062" cy="4286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929438" y="5072063"/>
            <a:ext cx="500062" cy="4286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500938" y="5072063"/>
            <a:ext cx="500062" cy="4286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8072438" y="5072063"/>
            <a:ext cx="500062" cy="4286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"/>
          <p:cNvSpPr>
            <a:spLocks noChangeArrowheads="1"/>
          </p:cNvSpPr>
          <p:nvPr/>
        </p:nvSpPr>
        <p:spPr bwMode="auto">
          <a:xfrm>
            <a:off x="500063" y="428625"/>
            <a:ext cx="38909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2060"/>
                </a:solidFill>
                <a:latin typeface="Calibri" pitchFamily="34" charset="0"/>
              </a:rPr>
              <a:t>2  станция </a:t>
            </a:r>
            <a:r>
              <a:rPr lang="ru-RU" sz="3200" b="1" i="1">
                <a:solidFill>
                  <a:srgbClr val="C00000"/>
                </a:solidFill>
                <a:latin typeface="Calibri" pitchFamily="34" charset="0"/>
              </a:rPr>
              <a:t>“Буковка”</a:t>
            </a:r>
          </a:p>
        </p:txBody>
      </p:sp>
      <p:sp>
        <p:nvSpPr>
          <p:cNvPr id="7171" name="Прямоугольник 2"/>
          <p:cNvSpPr>
            <a:spLocks noChangeArrowheads="1"/>
          </p:cNvSpPr>
          <p:nvPr/>
        </p:nvSpPr>
        <p:spPr bwMode="auto">
          <a:xfrm>
            <a:off x="4214813" y="1071563"/>
            <a:ext cx="4786312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libri" pitchFamily="34" charset="0"/>
              </a:rPr>
              <a:t>Посмотри на букву Ш – </a:t>
            </a:r>
            <a:br>
              <a:rPr lang="ru-RU" sz="3200" b="1">
                <a:latin typeface="Calibri" pitchFamily="34" charset="0"/>
              </a:rPr>
            </a:br>
            <a:r>
              <a:rPr lang="ru-RU" sz="3200" b="1">
                <a:latin typeface="Calibri" pitchFamily="34" charset="0"/>
              </a:rPr>
              <a:t>Буква очень хороша, </a:t>
            </a:r>
            <a:br>
              <a:rPr lang="ru-RU" sz="3200" b="1">
                <a:latin typeface="Calibri" pitchFamily="34" charset="0"/>
              </a:rPr>
            </a:br>
            <a:r>
              <a:rPr lang="ru-RU" sz="3200" b="1">
                <a:latin typeface="Calibri" pitchFamily="34" charset="0"/>
              </a:rPr>
              <a:t>Потому что из неё</a:t>
            </a:r>
            <a:br>
              <a:rPr lang="ru-RU" sz="3200" b="1">
                <a:latin typeface="Calibri" pitchFamily="34" charset="0"/>
              </a:rPr>
            </a:br>
            <a:r>
              <a:rPr lang="ru-RU" sz="3200" b="1">
                <a:latin typeface="Calibri" pitchFamily="34" charset="0"/>
              </a:rPr>
              <a:t>Можно сделать Е и Ё.</a:t>
            </a:r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214438"/>
            <a:ext cx="18002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813" y="4000500"/>
            <a:ext cx="25431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3" y="4000500"/>
            <a:ext cx="25431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вал 7"/>
          <p:cNvSpPr/>
          <p:nvPr/>
        </p:nvSpPr>
        <p:spPr>
          <a:xfrm>
            <a:off x="5643563" y="3786188"/>
            <a:ext cx="357187" cy="2857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143625" y="3786188"/>
            <a:ext cx="357188" cy="2857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 что похожа буква?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063" y="1500188"/>
            <a:ext cx="31908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0125" y="4429125"/>
            <a:ext cx="246062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63" y="4000500"/>
            <a:ext cx="25717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50" y="4071938"/>
            <a:ext cx="3000375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1428750"/>
            <a:ext cx="3000375" cy="225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Пальчиковая гимнастика</a:t>
            </a:r>
            <a:endParaRPr lang="ru-RU" smtClean="0"/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1513" y="1428750"/>
            <a:ext cx="2773362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5" y="1428750"/>
            <a:ext cx="3357563" cy="448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Прямоугольник 4"/>
          <p:cNvSpPr>
            <a:spLocks noChangeArrowheads="1"/>
          </p:cNvSpPr>
          <p:nvPr/>
        </p:nvSpPr>
        <p:spPr bwMode="auto">
          <a:xfrm>
            <a:off x="357188" y="3684588"/>
            <a:ext cx="4572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alibri" pitchFamily="34" charset="0"/>
              </a:rPr>
              <a:t>Петушок зерно клюет,</a:t>
            </a:r>
            <a:br>
              <a:rPr lang="ru-RU" sz="2800" b="1">
                <a:latin typeface="Calibri" pitchFamily="34" charset="0"/>
              </a:rPr>
            </a:br>
            <a:r>
              <a:rPr lang="ru-RU" sz="2800" b="1">
                <a:latin typeface="Calibri" pitchFamily="34" charset="0"/>
              </a:rPr>
              <a:t>Курица к нему идет, </a:t>
            </a:r>
            <a:br>
              <a:rPr lang="ru-RU" sz="2800" b="1">
                <a:latin typeface="Calibri" pitchFamily="34" charset="0"/>
              </a:rPr>
            </a:br>
            <a:r>
              <a:rPr lang="ru-RU" sz="2800" b="1">
                <a:latin typeface="Calibri" pitchFamily="34" charset="0"/>
              </a:rPr>
              <a:t>А гусак стоит, гогочет, </a:t>
            </a:r>
            <a:br>
              <a:rPr lang="ru-RU" sz="2800" b="1">
                <a:latin typeface="Calibri" pitchFamily="34" charset="0"/>
              </a:rPr>
            </a:br>
            <a:r>
              <a:rPr lang="ru-RU" sz="2800" b="1">
                <a:latin typeface="Calibri" pitchFamily="34" charset="0"/>
              </a:rPr>
              <a:t>Тоже зерен клюнуть хочет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571500" y="642938"/>
            <a:ext cx="8143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Чтение слогов с буквой ш, дополнение слогов до целого слова</a:t>
            </a: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274638"/>
            <a:ext cx="8572500" cy="637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128</Words>
  <Application>Microsoft Office PowerPoint</Application>
  <PresentationFormat>Экран (4:3)</PresentationFormat>
  <Paragraphs>27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Разминка для глаз</vt:lpstr>
      <vt:lpstr> Путешествие по стране “АБВГДЕЙКА”</vt:lpstr>
      <vt:lpstr>Слайд 5</vt:lpstr>
      <vt:lpstr>Слайд 6</vt:lpstr>
      <vt:lpstr>На что похожа буква?</vt:lpstr>
      <vt:lpstr>Пальчиковая гимнастика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Урок обучения грамоте.   "Буквы Ш, ш, обозначающие звук [ш]" </dc:title>
  <dc:creator>natalia</dc:creator>
  <cp:lastModifiedBy>User</cp:lastModifiedBy>
  <cp:revision>16</cp:revision>
  <dcterms:created xsi:type="dcterms:W3CDTF">2011-02-13T15:26:04Z</dcterms:created>
  <dcterms:modified xsi:type="dcterms:W3CDTF">2017-01-21T20:13:14Z</dcterms:modified>
</cp:coreProperties>
</file>