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9" r:id="rId6"/>
    <p:sldId id="270" r:id="rId7"/>
    <p:sldId id="260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252340-58DC-4A2F-B0CA-65468132AC3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E540A8-2AC0-44C8-98CA-6BD266F2FE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1%88%D0%B8%D0%B2%D0%BA%D0%B0" TargetMode="External"/><Relationship Id="rId2" Type="http://schemas.openxmlformats.org/officeDocument/2006/relationships/hyperlink" Target="https://ru.wikipedia.org/wiki/%D0%91%D0%B8%D1%81%D0%B5%D1%8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iser.info/files/images2node/biser.info_1878954767462b62deef9e7_o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ser.info/files/images2node/biser.info_325743567462b6402eed9b_o.jp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8%D1%81%D0%B5%D1%80" TargetMode="External"/><Relationship Id="rId2" Type="http://schemas.openxmlformats.org/officeDocument/2006/relationships/hyperlink" Target="https://ru.wikipedia.org/wiki/%D0%92%D1%8B%D1%88%D0%B8%D0%B2%D0%B0%D0%BD%D0%B8%D0%B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1%88%D0%B8%D0%B2%D0%BA%D0%B0" TargetMode="External"/><Relationship Id="rId2" Type="http://schemas.openxmlformats.org/officeDocument/2006/relationships/hyperlink" Target="https://ru.wikipedia.org/wiki/%D0%91%D0%B8%D1%81%D0%B5%D1%80%D0%BE%D0%BF%D0%BB%D0%B5%D1%82%D0%B5%D0%BD%D0%B8%D0%B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%D0%9C%D0%BE%D0%B7%D0%B0%D0%B8%D0%BA%D0%B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917504" cy="320040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solidFill>
                  <a:srgbClr val="FFFF00"/>
                </a:solidFill>
              </a:rPr>
              <a:t/>
            </a:r>
            <a:br>
              <a:rPr lang="ru-RU" sz="4800" i="1" dirty="0" smtClean="0">
                <a:solidFill>
                  <a:srgbClr val="FFFF00"/>
                </a:solidFill>
              </a:rPr>
            </a:br>
            <a:r>
              <a:rPr lang="ru-RU" sz="4800" i="1" dirty="0" smtClean="0">
                <a:solidFill>
                  <a:srgbClr val="FFFF00"/>
                </a:solidFill>
              </a:rPr>
              <a:t/>
            </a:r>
            <a:br>
              <a:rPr lang="ru-RU" sz="4800" i="1" dirty="0" smtClean="0">
                <a:solidFill>
                  <a:srgbClr val="FFFF00"/>
                </a:solidFill>
              </a:rPr>
            </a:br>
            <a:r>
              <a:rPr lang="ru-RU" sz="4800" i="1" dirty="0" smtClean="0">
                <a:solidFill>
                  <a:srgbClr val="FFFF00"/>
                </a:solidFill>
              </a:rPr>
              <a:t/>
            </a:r>
            <a:br>
              <a:rPr lang="ru-RU" sz="4800" i="1" dirty="0" smtClean="0">
                <a:solidFill>
                  <a:srgbClr val="FFFF00"/>
                </a:solidFill>
              </a:rPr>
            </a:br>
            <a:r>
              <a:rPr lang="ru-RU" sz="4800" i="1" dirty="0" smtClean="0">
                <a:solidFill>
                  <a:srgbClr val="FFFF00"/>
                </a:solidFill>
              </a:rPr>
              <a:t/>
            </a:r>
            <a:br>
              <a:rPr lang="ru-RU" sz="4800" i="1" dirty="0" smtClean="0">
                <a:solidFill>
                  <a:srgbClr val="FFFF00"/>
                </a:solidFill>
              </a:rPr>
            </a:br>
            <a:r>
              <a:rPr lang="ru-RU" sz="4800" i="1" dirty="0" smtClean="0">
                <a:solidFill>
                  <a:srgbClr val="FFFF00"/>
                </a:solidFill>
              </a:rPr>
              <a:t/>
            </a:r>
            <a:br>
              <a:rPr lang="ru-RU" sz="4800" i="1" dirty="0" smtClean="0">
                <a:solidFill>
                  <a:srgbClr val="FFFF00"/>
                </a:solidFill>
              </a:rPr>
            </a:br>
            <a:r>
              <a:rPr lang="ru-RU" sz="4400" i="1" dirty="0" smtClean="0">
                <a:solidFill>
                  <a:srgbClr val="FFFF00"/>
                </a:solidFill>
              </a:rPr>
              <a:t>Проект </a:t>
            </a:r>
            <a:br>
              <a:rPr lang="ru-RU" sz="4400" i="1" dirty="0" smtClean="0">
                <a:solidFill>
                  <a:srgbClr val="FFFF00"/>
                </a:solidFill>
              </a:rPr>
            </a:br>
            <a:r>
              <a:rPr lang="ru-RU" sz="4400" i="1" dirty="0" smtClean="0">
                <a:solidFill>
                  <a:srgbClr val="FFFF00"/>
                </a:solidFill>
              </a:rPr>
              <a:t>"Секреты, которые знали наши бабушки. </a:t>
            </a:r>
            <a:br>
              <a:rPr lang="ru-RU" sz="4400" i="1" dirty="0" smtClean="0">
                <a:solidFill>
                  <a:srgbClr val="FFFF00"/>
                </a:solidFill>
              </a:rPr>
            </a:br>
            <a:r>
              <a:rPr lang="ru-RU" sz="4400" i="1" dirty="0" smtClean="0">
                <a:solidFill>
                  <a:srgbClr val="FFFF00"/>
                </a:solidFill>
              </a:rPr>
              <a:t>Возрождение искусства </a:t>
            </a:r>
            <a:r>
              <a:rPr lang="ru-RU" sz="4400" i="1" dirty="0" err="1" smtClean="0">
                <a:solidFill>
                  <a:srgbClr val="FFFF00"/>
                </a:solidFill>
              </a:rPr>
              <a:t>бисероплетения</a:t>
            </a:r>
            <a:r>
              <a:rPr lang="ru-RU" sz="4400" i="1" dirty="0" smtClean="0">
                <a:solidFill>
                  <a:srgbClr val="FFFF00"/>
                </a:solidFill>
              </a:rPr>
              <a:t>"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7854696" cy="1752600"/>
          </a:xfrm>
        </p:spPr>
        <p:txBody>
          <a:bodyPr/>
          <a:lstStyle/>
          <a:p>
            <a:pPr algn="ctr"/>
            <a:r>
              <a:rPr lang="ru-RU" dirty="0" smtClean="0"/>
              <a:t>Выполнила  ученица 3 «А» класса школы № 121 г.Нижнего Новгорода Чернова </a:t>
            </a:r>
            <a:r>
              <a:rPr lang="ru-RU" dirty="0" err="1" smtClean="0"/>
              <a:t>Эвелина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Мастер-класс по </a:t>
            </a:r>
            <a:r>
              <a:rPr lang="ru-RU" dirty="0" err="1" smtClean="0"/>
              <a:t>бисероплетению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608512"/>
          </a:xfrm>
        </p:spPr>
        <p:txBody>
          <a:bodyPr numCol="2"/>
          <a:lstStyle/>
          <a:p>
            <a:pPr algn="l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1.Нанизываем на проволоку 5 бисеринок и скручиваем их в петельку на расстоянии около 5-7 см от конца проволоки.</a:t>
            </a:r>
          </a:p>
          <a:p>
            <a:pPr algn="l"/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2.Далее сгибаем проволоку на центральной петельке и скручиваем ее концы между собой</a:t>
            </a:r>
          </a:p>
          <a:p>
            <a:pPr algn="l"/>
            <a:endParaRPr lang="ru-RU" sz="2000" dirty="0" smtClean="0">
              <a:solidFill>
                <a:srgbClr val="FFFF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3.Скручивая веточки между собой,</a:t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необходимо образовать</a:t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пучки из 10-12 веточек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4" descr="Петельки из бисера"/>
          <p:cNvPicPr>
            <a:picLocks noChangeAspect="1" noChangeArrowheads="1"/>
          </p:cNvPicPr>
          <p:nvPr/>
        </p:nvPicPr>
        <p:blipFill>
          <a:blip r:embed="rId2" cstate="print"/>
          <a:srcRect r="19643"/>
          <a:stretch>
            <a:fillRect/>
          </a:stretch>
        </p:blipFill>
        <p:spPr bwMode="auto">
          <a:xfrm>
            <a:off x="5076056" y="2204864"/>
            <a:ext cx="270559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Бисерное дерев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276" y="4221089"/>
            <a:ext cx="272190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080120"/>
          </a:xfrm>
        </p:spPr>
        <p:txBody>
          <a:bodyPr/>
          <a:lstStyle/>
          <a:p>
            <a:pPr algn="ctr"/>
            <a:r>
              <a:rPr lang="ru-RU" dirty="0" smtClean="0"/>
              <a:t>Мои работы из бисера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20151130_195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2698398" cy="4797152"/>
          </a:xfrm>
          <a:prstGeom prst="rect">
            <a:avLst/>
          </a:prstGeom>
        </p:spPr>
      </p:pic>
      <p:pic>
        <p:nvPicPr>
          <p:cNvPr id="5" name="Рисунок 4" descr="20151130_195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628800"/>
            <a:ext cx="2432270" cy="1368152"/>
          </a:xfrm>
          <a:prstGeom prst="rect">
            <a:avLst/>
          </a:prstGeom>
        </p:spPr>
      </p:pic>
      <p:pic>
        <p:nvPicPr>
          <p:cNvPr id="6" name="Рисунок 5" descr="20151130_195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708920"/>
            <a:ext cx="2432271" cy="1368152"/>
          </a:xfrm>
          <a:prstGeom prst="rect">
            <a:avLst/>
          </a:prstGeom>
        </p:spPr>
      </p:pic>
      <p:pic>
        <p:nvPicPr>
          <p:cNvPr id="7" name="Рисунок 6" descr="20151130_195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933056"/>
            <a:ext cx="2448272" cy="1377152"/>
          </a:xfrm>
          <a:prstGeom prst="rect">
            <a:avLst/>
          </a:prstGeom>
        </p:spPr>
      </p:pic>
      <p:pic>
        <p:nvPicPr>
          <p:cNvPr id="8" name="Рисунок 7" descr="20151130_1952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4612504" y="2668411"/>
            <a:ext cx="4752532" cy="2673300"/>
          </a:xfrm>
          <a:prstGeom prst="rect">
            <a:avLst/>
          </a:prstGeom>
        </p:spPr>
      </p:pic>
      <p:pic>
        <p:nvPicPr>
          <p:cNvPr id="9" name="Рисунок 8" descr="20151130_1952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5085184"/>
            <a:ext cx="2363755" cy="1329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7854696" cy="396044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/>
              <a:t>Что такое </a:t>
            </a:r>
            <a:r>
              <a:rPr lang="ru-RU" dirty="0" err="1" smtClean="0"/>
              <a:t>бисероплетение</a:t>
            </a:r>
            <a:endParaRPr lang="ru-RU" dirty="0" smtClean="0"/>
          </a:p>
          <a:p>
            <a:pPr marL="514350" indent="-514350" algn="l">
              <a:buAutoNum type="arabicPeriod"/>
            </a:pPr>
            <a:r>
              <a:rPr lang="ru-RU" dirty="0" smtClean="0"/>
              <a:t>История происхождения </a:t>
            </a:r>
            <a:r>
              <a:rPr lang="ru-RU" dirty="0" err="1" smtClean="0"/>
              <a:t>бисероплетения</a:t>
            </a:r>
            <a:endParaRPr lang="ru-RU" dirty="0" smtClean="0"/>
          </a:p>
          <a:p>
            <a:pPr marL="514350" indent="-514350" algn="l">
              <a:buAutoNum type="arabicPeriod"/>
            </a:pPr>
            <a:r>
              <a:rPr lang="ru-RU" dirty="0" smtClean="0"/>
              <a:t>Вышивка бисером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Бисер и стеклярус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Исследование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Мастер- класс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Мои работы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бисероплетение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68760"/>
            <a:ext cx="7854696" cy="5112568"/>
          </a:xfrm>
        </p:spPr>
        <p:txBody>
          <a:bodyPr numCol="2">
            <a:normAutofit/>
          </a:bodyPr>
          <a:lstStyle/>
          <a:p>
            <a:pPr algn="l"/>
            <a:r>
              <a:rPr lang="ru-RU" sz="1600" dirty="0" err="1" smtClean="0">
                <a:solidFill>
                  <a:srgbClr val="00B0F0"/>
                </a:solidFill>
              </a:rPr>
              <a:t>Бисероплетение</a:t>
            </a:r>
            <a:r>
              <a:rPr lang="ru-RU" sz="1600" dirty="0" smtClean="0"/>
              <a:t> - это удивительный вид творчества по декоративно- прикладному искусству. Бисером увлекались и любили наши прабабушки, бабушки и также мамы. В последние года можно наблюдать, что </a:t>
            </a:r>
            <a:br>
              <a:rPr lang="ru-RU" sz="1600" dirty="0" smtClean="0"/>
            </a:br>
            <a:r>
              <a:rPr lang="ru-RU" sz="1600" dirty="0" err="1" smtClean="0"/>
              <a:t>бисероплетением</a:t>
            </a:r>
            <a:r>
              <a:rPr lang="ru-RU" sz="1600" dirty="0" smtClean="0"/>
              <a:t> все больше стали интересоваться наше молодое поколение. А ведь предшественники бисера - украшали еще одежду древнеегипетских фараонов. </a:t>
            </a:r>
            <a:br>
              <a:rPr lang="ru-RU" sz="1600" dirty="0" smtClean="0"/>
            </a:br>
            <a:r>
              <a:rPr lang="ru-RU" sz="1600" dirty="0" smtClean="0"/>
              <a:t>Работа с бисером – замечательный вид рукоделия. Изготовление бижутерии, украшений, вышивание бисером, забавных объемных животных из бисера, цветов и деревьев увлекает настолько, что доставляет радость и возможность одарить близких великолепными подарками. Но и также требует от нас терпения и мастерства.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485974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История появления бисера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5365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Сам </a:t>
            </a:r>
            <a:r>
              <a:rPr lang="ru-RU" sz="1600" dirty="0" smtClean="0">
                <a:hlinkClick r:id="rId2" tooltip="Бисер"/>
              </a:rPr>
              <a:t>бисер</a:t>
            </a:r>
            <a:r>
              <a:rPr lang="ru-RU" sz="1600" dirty="0" smtClean="0"/>
              <a:t>, в той форме, какой мы его знаем сегодня, многие виды бусин, многие техники </a:t>
            </a:r>
            <a:r>
              <a:rPr lang="ru-RU" sz="1600" dirty="0" err="1" smtClean="0"/>
              <a:t>бисероплетения</a:t>
            </a:r>
            <a:r>
              <a:rPr lang="ru-RU" sz="1600" dirty="0" smtClean="0"/>
              <a:t> и приёмы работ с ним стали известны в Древнем Египте.</a:t>
            </a:r>
          </a:p>
          <a:p>
            <a:r>
              <a:rPr lang="ru-RU" sz="1600" dirty="0" smtClean="0"/>
              <a:t>В Средние века в России, особенно на севере, в качестве бусин широко использовали кусочки перламутра и речной жемчуг, который в больших количествах добывали в реках и использовали в украшении одежды, церковной и бытовой утвари, главным образом в такой технике, как </a:t>
            </a:r>
            <a:r>
              <a:rPr lang="ru-RU" sz="1600" dirty="0" smtClean="0">
                <a:hlinkClick r:id="rId3" tooltip="Вышивка"/>
              </a:rPr>
              <a:t>вышивка</a:t>
            </a:r>
            <a:r>
              <a:rPr lang="ru-RU" sz="1600" dirty="0" smtClean="0"/>
              <a:t>.</a:t>
            </a:r>
          </a:p>
          <a:p>
            <a:pPr marR="0" algn="l"/>
            <a:endParaRPr lang="ru-RU" sz="1600" dirty="0" smtClean="0">
              <a:solidFill>
                <a:srgbClr val="FFFF00"/>
              </a:solidFill>
            </a:endParaRPr>
          </a:p>
          <a:p>
            <a:pPr marR="0" algn="l"/>
            <a:endParaRPr lang="ru-RU" sz="1600" dirty="0" smtClean="0">
              <a:solidFill>
                <a:srgbClr val="FFFF00"/>
              </a:solidFill>
            </a:endParaRPr>
          </a:p>
          <a:p>
            <a:pPr marR="0" algn="l"/>
            <a:r>
              <a:rPr lang="ru-RU" sz="1600" dirty="0" smtClean="0">
                <a:solidFill>
                  <a:srgbClr val="FFFF00"/>
                </a:solidFill>
              </a:rPr>
              <a:t>Родина бисера - Древний Египет.                         </a:t>
            </a:r>
          </a:p>
          <a:p>
            <a:pPr marR="0" algn="l"/>
            <a:r>
              <a:rPr lang="ru-RU" sz="1600" dirty="0" smtClean="0">
                <a:solidFill>
                  <a:srgbClr val="FFFF00"/>
                </a:solidFill>
              </a:rPr>
              <a:t>Научились делать бисер 4000 лет назад. </a:t>
            </a:r>
          </a:p>
          <a:p>
            <a:pPr marR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FFFF00"/>
                </a:solidFill>
              </a:rPr>
              <a:t>В Индии -</a:t>
            </a:r>
            <a:r>
              <a:rPr lang="ru-RU" sz="1600" dirty="0" err="1" smtClean="0">
                <a:solidFill>
                  <a:srgbClr val="FFFF00"/>
                </a:solidFill>
              </a:rPr>
              <a:t>хар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</a:p>
          <a:p>
            <a:pPr marR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FFFF00"/>
                </a:solidFill>
              </a:rPr>
              <a:t>в Эфиопии – чале</a:t>
            </a:r>
          </a:p>
          <a:p>
            <a:pPr marR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FFFF00"/>
                </a:solidFill>
              </a:rPr>
              <a:t>на Украине – </a:t>
            </a:r>
            <a:r>
              <a:rPr lang="ru-RU" sz="1600" dirty="0" err="1" smtClean="0">
                <a:solidFill>
                  <a:srgbClr val="FFFF00"/>
                </a:solidFill>
              </a:rPr>
              <a:t>герданы</a:t>
            </a:r>
            <a:r>
              <a:rPr lang="ru-RU" sz="1600" dirty="0" smtClean="0">
                <a:solidFill>
                  <a:srgbClr val="FFFF00"/>
                </a:solidFill>
              </a:rPr>
              <a:t> и </a:t>
            </a:r>
            <a:r>
              <a:rPr lang="ru-RU" sz="1600" dirty="0" err="1" smtClean="0">
                <a:solidFill>
                  <a:srgbClr val="FFFF00"/>
                </a:solidFill>
              </a:rPr>
              <a:t>сыплянки</a:t>
            </a:r>
            <a:endParaRPr lang="ru-RU" sz="1600" dirty="0" smtClean="0">
              <a:solidFill>
                <a:srgbClr val="FFFF00"/>
              </a:solidFill>
            </a:endParaRPr>
          </a:p>
          <a:p>
            <a:pPr marR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FFFF00"/>
                </a:solidFill>
              </a:rPr>
              <a:t> в Литве – </a:t>
            </a:r>
            <a:r>
              <a:rPr lang="ru-RU" sz="1600" dirty="0" err="1" smtClean="0">
                <a:solidFill>
                  <a:srgbClr val="FFFF00"/>
                </a:solidFill>
              </a:rPr>
              <a:t>каролинес</a:t>
            </a:r>
            <a:endParaRPr lang="ru-RU" sz="1600" dirty="0" smtClean="0">
              <a:solidFill>
                <a:srgbClr val="FFFF00"/>
              </a:solidFill>
            </a:endParaRPr>
          </a:p>
          <a:p>
            <a:pPr marR="0" algn="l"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FFFF00"/>
                </a:solidFill>
              </a:rPr>
              <a:t> в России – </a:t>
            </a:r>
            <a:r>
              <a:rPr lang="ru-RU" sz="1600" dirty="0" err="1" smtClean="0">
                <a:solidFill>
                  <a:srgbClr val="FFFF00"/>
                </a:solidFill>
              </a:rPr>
              <a:t>ожерелки</a:t>
            </a:r>
            <a:r>
              <a:rPr lang="ru-RU" sz="1600" dirty="0" smtClean="0">
                <a:solidFill>
                  <a:srgbClr val="FFFF00"/>
                </a:solidFill>
              </a:rPr>
              <a:t>, цепочки и “</a:t>
            </a:r>
            <a:r>
              <a:rPr lang="ru-RU" sz="1600" dirty="0" err="1" smtClean="0">
                <a:solidFill>
                  <a:srgbClr val="FFFF00"/>
                </a:solidFill>
              </a:rPr>
              <a:t>фенечки</a:t>
            </a:r>
            <a:r>
              <a:rPr lang="ru-RU" sz="1600" dirty="0" smtClean="0">
                <a:solidFill>
                  <a:srgbClr val="FFFF00"/>
                </a:solidFill>
              </a:rPr>
              <a:t>”. </a:t>
            </a:r>
          </a:p>
        </p:txBody>
      </p:sp>
      <p:pic>
        <p:nvPicPr>
          <p:cNvPr id="4" name="Рисунок 3" descr="sonnik-bis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429000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чатки императора Фридерика II, рубины, сапфиры, бисер, вышивка золотом, 1220 год, Сицили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55035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8516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Перчатки императора </a:t>
            </a:r>
            <a:r>
              <a:rPr lang="ru-RU" dirty="0" err="1" smtClean="0"/>
              <a:t>Фридерика</a:t>
            </a:r>
            <a:r>
              <a:rPr lang="ru-RU" dirty="0" smtClean="0"/>
              <a:t> II.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75252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Рубины, сапфиры, бисер, вышивка золотом.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1220 год, Сицилия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72819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Женский головной убор. Вышивка бисером и жемчугом. 1700 год, Россия</a:t>
            </a: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женский головной убор, вышивка бисером и жемчугом, 1700 год, Росси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4038600" cy="37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080120"/>
          </a:xfrm>
        </p:spPr>
        <p:txBody>
          <a:bodyPr/>
          <a:lstStyle/>
          <a:p>
            <a:pPr algn="ctr"/>
            <a:r>
              <a:rPr lang="ru-RU" dirty="0" smtClean="0"/>
              <a:t>Вышивка бисером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4824536"/>
          </a:xfrm>
        </p:spPr>
        <p:txBody>
          <a:bodyPr numCol="2">
            <a:noAutofit/>
          </a:bodyPr>
          <a:lstStyle/>
          <a:p>
            <a:r>
              <a:rPr lang="ru-RU" sz="1400" b="1" dirty="0" smtClean="0">
                <a:hlinkClick r:id="rId2" tooltip="Вышивание"/>
              </a:rPr>
              <a:t>Вышивка</a:t>
            </a:r>
            <a:r>
              <a:rPr lang="ru-RU" sz="1400" b="1" dirty="0" smtClean="0"/>
              <a:t> </a:t>
            </a:r>
            <a:r>
              <a:rPr lang="ru-RU" sz="1400" b="1" dirty="0" smtClean="0">
                <a:hlinkClick r:id="rId3" tooltip="Бисер"/>
              </a:rPr>
              <a:t>бисером</a:t>
            </a:r>
            <a:r>
              <a:rPr lang="ru-RU" sz="1400" dirty="0" smtClean="0"/>
              <a:t> известна ещё с глубокой древности. С давних времен российские умелицы восхищали своим великолепным мастерством вышивания, сначала жемчугом, затем в середине 17 века — цветным стеклянным бисером. Стеклярусом украшалась одежда, вышивались картины с изображением различных пейзажей, церквей, икон и т. д. В наше время вышивка бисером стала вновь популярной. Элементы из бисера используют в отделке одежды, что придает ей оригинальный и нарядный вид. Многие стили в моде не обходятся без бижутерии из бисера. Бисер, как материал имеет неограниченные цветовые возможности, он дешев и поэтому доступен каждому. Современные рукодельницы не только с успехом украшают одежду, но и обувь, кошельки, чехлы и сумочки. Огромную популярность имеет вышивка картин бисером, которые изображают цветы, птиц и животных. Для многих женщин вышивание бисером стало любимым хобби. Этот вид творчества требует особых навыков, терпения, сноровки и аккуратности. Огромную роль играет прекрасное расположение духа и развитая фантазия.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Рисунок 3" descr="8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92896"/>
            <a:ext cx="3185455" cy="392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008112"/>
          </a:xfrm>
        </p:spPr>
        <p:txBody>
          <a:bodyPr/>
          <a:lstStyle/>
          <a:p>
            <a:pPr algn="ctr"/>
            <a:r>
              <a:rPr lang="ru-RU" dirty="0" smtClean="0"/>
              <a:t>Бисер и стеклярус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12776"/>
            <a:ext cx="7854696" cy="5040560"/>
          </a:xfrm>
        </p:spPr>
        <p:txBody>
          <a:bodyPr numCol="2"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B0F0"/>
                </a:solidFill>
              </a:rPr>
              <a:t>Бисер</a:t>
            </a:r>
            <a:r>
              <a:rPr lang="ru-RU" sz="1800" dirty="0" smtClean="0"/>
              <a:t> (</a:t>
            </a:r>
            <a:r>
              <a:rPr lang="ru-RU" sz="1800" i="1" dirty="0" smtClean="0"/>
              <a:t>бусины</a:t>
            </a:r>
            <a:r>
              <a:rPr lang="ru-RU" sz="1800" dirty="0" smtClean="0"/>
              <a:t>) — маленькие декоративные объекты с отверстием для нанизывания на нитку, леску или проволоку. Искусство изготовления украшений из бисера называется </a:t>
            </a:r>
            <a:r>
              <a:rPr lang="ru-RU" sz="1800" dirty="0" err="1" smtClean="0">
                <a:hlinkClick r:id="rId2" tooltip="Бисероплетение"/>
              </a:rPr>
              <a:t>бисероплетением</a:t>
            </a:r>
            <a:r>
              <a:rPr lang="ru-RU" sz="1800" dirty="0" smtClean="0"/>
              <a:t>. Также бисер используется в </a:t>
            </a:r>
            <a:r>
              <a:rPr lang="ru-RU" sz="1800" dirty="0" smtClean="0">
                <a:hlinkClick r:id="rId3" tooltip="Вышивка"/>
              </a:rPr>
              <a:t>вышивке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4" tooltip="Мозаика"/>
              </a:rPr>
              <a:t>мозаике</a:t>
            </a:r>
            <a:r>
              <a:rPr lang="ru-RU" sz="1800" dirty="0" smtClean="0"/>
              <a:t>.</a:t>
            </a:r>
          </a:p>
          <a:p>
            <a:pPr algn="l"/>
            <a:r>
              <a:rPr lang="ru-RU" sz="1800" b="1" dirty="0" smtClean="0">
                <a:solidFill>
                  <a:srgbClr val="00B0F0"/>
                </a:solidFill>
              </a:rPr>
              <a:t>Стеклярус</a:t>
            </a:r>
            <a:r>
              <a:rPr lang="ru-RU" sz="1800" b="1" dirty="0" smtClean="0"/>
              <a:t> - </a:t>
            </a:r>
            <a:r>
              <a:rPr lang="ru-RU" sz="1800" dirty="0" smtClean="0"/>
              <a:t>трубочки из цветного стекла — изготовляются разных размеров, цветов, формы (в том числе витой и граненый). Главный размер стекляруса — его длина. Чаще всего стеклярус имеет острые края (хотя есть и стеклярус с оплавленными краями), поэтому для работы необходимо использовать </a:t>
            </a:r>
            <a:r>
              <a:rPr lang="ru-RU" sz="1800" dirty="0" smtClean="0"/>
              <a:t>  прочные </a:t>
            </a:r>
            <a:r>
              <a:rPr lang="ru-RU" sz="1800" dirty="0" smtClean="0"/>
              <a:t>нити в несколько сложений, а по краям стекляруса можно помещать бисеринку (если, конечно, схема</a:t>
            </a:r>
          </a:p>
          <a:p>
            <a:pPr algn="l"/>
            <a:r>
              <a:rPr lang="ru-RU" sz="1800" dirty="0" smtClean="0"/>
              <a:t> изделия позволяет).</a:t>
            </a:r>
          </a:p>
          <a:p>
            <a:pPr algn="l"/>
            <a:endParaRPr lang="ru-RU" sz="1800" dirty="0"/>
          </a:p>
        </p:txBody>
      </p:sp>
      <p:pic>
        <p:nvPicPr>
          <p:cNvPr id="4" name="Рисунок 3" descr="220px-Seedbea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996952"/>
            <a:ext cx="2952328" cy="3354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071048" cy="1008112"/>
          </a:xfrm>
        </p:spPr>
        <p:txBody>
          <a:bodyPr/>
          <a:lstStyle/>
          <a:p>
            <a:pPr algn="ctr"/>
            <a:r>
              <a:rPr lang="ru-RU" dirty="0" smtClean="0"/>
              <a:t>Исследование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4824536"/>
          </a:xfrm>
        </p:spPr>
        <p:txBody>
          <a:bodyPr numCol="2">
            <a:normAutofit/>
          </a:bodyPr>
          <a:lstStyle/>
          <a:p>
            <a:pPr algn="ctr"/>
            <a:r>
              <a:rPr lang="ru-RU" sz="1600" dirty="0" smtClean="0">
                <a:solidFill>
                  <a:srgbClr val="00B0F0"/>
                </a:solidFill>
              </a:rPr>
              <a:t>Анкета</a:t>
            </a:r>
          </a:p>
          <a:p>
            <a:pPr algn="l"/>
            <a:r>
              <a:rPr lang="ru-RU" sz="1600" dirty="0" smtClean="0"/>
              <a:t>1</a:t>
            </a:r>
            <a:r>
              <a:rPr lang="ru-RU" sz="1600" dirty="0" smtClean="0"/>
              <a:t>. Известна </a:t>
            </a:r>
            <a:r>
              <a:rPr lang="ru-RU" sz="1600" dirty="0" smtClean="0"/>
              <a:t>ли вам техника </a:t>
            </a:r>
            <a:r>
              <a:rPr lang="ru-RU" sz="1600" dirty="0" err="1" smtClean="0"/>
              <a:t>бисероплетения</a:t>
            </a:r>
            <a:r>
              <a:rPr lang="ru-RU" sz="1600" dirty="0" smtClean="0"/>
              <a:t>?</a:t>
            </a:r>
          </a:p>
          <a:p>
            <a:pPr algn="l"/>
            <a:r>
              <a:rPr lang="ru-RU" sz="1600" dirty="0" smtClean="0"/>
              <a:t>2. Ваше отношение к </a:t>
            </a:r>
            <a:r>
              <a:rPr lang="ru-RU" sz="1600" dirty="0" err="1" smtClean="0"/>
              <a:t>бисероплетению</a:t>
            </a:r>
            <a:r>
              <a:rPr lang="ru-RU" sz="1600" dirty="0" smtClean="0"/>
              <a:t> положительно или отрицательно?</a:t>
            </a:r>
          </a:p>
          <a:p>
            <a:pPr algn="l"/>
            <a:r>
              <a:rPr lang="ru-RU" sz="1600" dirty="0" smtClean="0"/>
              <a:t>3</a:t>
            </a:r>
            <a:r>
              <a:rPr lang="ru-RU" sz="1600" dirty="0" smtClean="0"/>
              <a:t>. Как </a:t>
            </a:r>
            <a:r>
              <a:rPr lang="ru-RU" sz="1600" dirty="0" smtClean="0"/>
              <a:t>вы считаете пользуется ли популярностью это занятие?</a:t>
            </a:r>
          </a:p>
          <a:p>
            <a:pPr algn="l"/>
            <a:r>
              <a:rPr lang="ru-RU" sz="1600" dirty="0" smtClean="0"/>
              <a:t>4. Как </a:t>
            </a:r>
            <a:r>
              <a:rPr lang="ru-RU" sz="1600" dirty="0" smtClean="0"/>
              <a:t>вы думаете </a:t>
            </a:r>
            <a:r>
              <a:rPr lang="ru-RU" sz="1600" dirty="0" err="1" smtClean="0"/>
              <a:t>бисероплетение</a:t>
            </a:r>
            <a:r>
              <a:rPr lang="ru-RU" sz="1600" dirty="0" smtClean="0"/>
              <a:t> может быть </a:t>
            </a:r>
            <a:r>
              <a:rPr lang="ru-RU" sz="1600" dirty="0" smtClean="0"/>
              <a:t>использовано </a:t>
            </a:r>
            <a:r>
              <a:rPr lang="ru-RU" sz="1600" dirty="0" smtClean="0"/>
              <a:t>в другой сфере деятельности? Кроме хобби</a:t>
            </a:r>
          </a:p>
          <a:p>
            <a:pPr algn="l"/>
            <a:r>
              <a:rPr lang="ru-RU" sz="1600" dirty="0" smtClean="0"/>
              <a:t>5</a:t>
            </a:r>
            <a:r>
              <a:rPr lang="ru-RU" sz="1600" dirty="0" smtClean="0"/>
              <a:t>. Хотели </a:t>
            </a:r>
            <a:r>
              <a:rPr lang="ru-RU" sz="1600" dirty="0" smtClean="0"/>
              <a:t>ли бы вы научится плести или вышивать бисером?</a:t>
            </a:r>
          </a:p>
          <a:p>
            <a:pPr algn="l"/>
            <a:r>
              <a:rPr lang="ru-RU" sz="1600" dirty="0" smtClean="0"/>
              <a:t>6. Вам известна страна родоначальница </a:t>
            </a:r>
            <a:r>
              <a:rPr lang="ru-RU" sz="1600" dirty="0" err="1" smtClean="0"/>
              <a:t>бисероплетения</a:t>
            </a:r>
            <a:r>
              <a:rPr lang="ru-RU" sz="1600" dirty="0" smtClean="0"/>
              <a:t>?</a:t>
            </a:r>
          </a:p>
          <a:p>
            <a:pPr algn="l"/>
            <a:r>
              <a:rPr lang="ru-RU" sz="1600" dirty="0" smtClean="0"/>
              <a:t>7</a:t>
            </a:r>
            <a:r>
              <a:rPr lang="ru-RU" sz="1600" dirty="0" smtClean="0"/>
              <a:t>. Имеете </a:t>
            </a:r>
            <a:r>
              <a:rPr lang="ru-RU" sz="1600" dirty="0" smtClean="0"/>
              <a:t>ли вы что- то против </a:t>
            </a:r>
            <a:r>
              <a:rPr lang="ru-RU" sz="1600" dirty="0" err="1" smtClean="0"/>
              <a:t>бисероплетения</a:t>
            </a:r>
            <a:r>
              <a:rPr lang="ru-RU" sz="1600" dirty="0" smtClean="0"/>
              <a:t>?</a:t>
            </a:r>
          </a:p>
          <a:p>
            <a:pPr algn="l"/>
            <a:r>
              <a:rPr lang="ru-RU" sz="1600" dirty="0" smtClean="0"/>
              <a:t>8. Ваш возраст?</a:t>
            </a:r>
          </a:p>
          <a:p>
            <a:pPr algn="l"/>
            <a:r>
              <a:rPr lang="ru-RU" sz="1600" dirty="0" smtClean="0"/>
              <a:t>Я  провела исследование, раздав анкеты с вопросами о </a:t>
            </a:r>
            <a:r>
              <a:rPr lang="ru-RU" sz="1600" dirty="0" err="1" smtClean="0"/>
              <a:t>бисероплетении</a:t>
            </a:r>
            <a:r>
              <a:rPr lang="ru-RU" sz="1600" dirty="0" smtClean="0"/>
              <a:t> своим знакомым и на основании анкеты можно сделать вывод, что гипотеза подтверждена</a:t>
            </a:r>
            <a:r>
              <a:rPr lang="ru-RU" sz="1600" dirty="0" smtClean="0"/>
              <a:t>. К </a:t>
            </a:r>
            <a:r>
              <a:rPr lang="ru-RU" sz="1600" dirty="0" err="1" smtClean="0"/>
              <a:t>бисероплетению</a:t>
            </a:r>
            <a:r>
              <a:rPr lang="ru-RU" sz="1600" dirty="0" smtClean="0"/>
              <a:t> действительно тяжело остаться равнодушным. </a:t>
            </a:r>
            <a:r>
              <a:rPr lang="ru-RU" sz="1600" dirty="0" smtClean="0"/>
              <a:t> Даже </a:t>
            </a:r>
            <a:r>
              <a:rPr lang="ru-RU" sz="1600" dirty="0" smtClean="0"/>
              <a:t>просто  смотреть на чудесные работы из бисера огромное удовольствие и сразу хочется попробовать что-то сделать своими руками.</a:t>
            </a:r>
          </a:p>
          <a:p>
            <a:pPr algn="l"/>
            <a:endParaRPr lang="ru-RU" sz="1600" dirty="0"/>
          </a:p>
        </p:txBody>
      </p:sp>
      <p:pic>
        <p:nvPicPr>
          <p:cNvPr id="4" name="Рисунок 3" descr="d92e3d8b9d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149080"/>
            <a:ext cx="2448123" cy="207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281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Проект  "Секреты, которые знали наши бабушки.  Возрождение искусства бисероплетения"</vt:lpstr>
      <vt:lpstr>План</vt:lpstr>
      <vt:lpstr>Что такое бисероплетение</vt:lpstr>
      <vt:lpstr>История появления бисера </vt:lpstr>
      <vt:lpstr>Перчатки императора Фридерика II. </vt:lpstr>
      <vt:lpstr>Женский головной убор. Вышивка бисером и жемчугом. 1700 год, Россия </vt:lpstr>
      <vt:lpstr>Вышивка бисером</vt:lpstr>
      <vt:lpstr>Бисер и стеклярус</vt:lpstr>
      <vt:lpstr>Исследование</vt:lpstr>
      <vt:lpstr>Мастер-класс по бисероплетению</vt:lpstr>
      <vt:lpstr>Мои работы из бисера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"Секреты, которые знали наши бабушки.  Возрождение искусства бисероплетения"</dc:title>
  <dc:creator>Чернов</dc:creator>
  <cp:lastModifiedBy>Чернов</cp:lastModifiedBy>
  <cp:revision>22</cp:revision>
  <dcterms:created xsi:type="dcterms:W3CDTF">2015-11-30T11:09:58Z</dcterms:created>
  <dcterms:modified xsi:type="dcterms:W3CDTF">2015-11-30T17:35:54Z</dcterms:modified>
</cp:coreProperties>
</file>