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5"/>
  </p:notesMasterIdLst>
  <p:sldIdLst>
    <p:sldId id="256" r:id="rId2"/>
    <p:sldId id="292" r:id="rId3"/>
    <p:sldId id="266" r:id="rId4"/>
    <p:sldId id="267" r:id="rId5"/>
    <p:sldId id="268" r:id="rId6"/>
    <p:sldId id="269" r:id="rId7"/>
    <p:sldId id="263" r:id="rId8"/>
    <p:sldId id="257" r:id="rId9"/>
    <p:sldId id="259" r:id="rId10"/>
    <p:sldId id="260" r:id="rId11"/>
    <p:sldId id="261" r:id="rId12"/>
    <p:sldId id="274" r:id="rId13"/>
    <p:sldId id="270" r:id="rId14"/>
    <p:sldId id="271" r:id="rId15"/>
    <p:sldId id="272" r:id="rId16"/>
    <p:sldId id="273" r:id="rId17"/>
    <p:sldId id="262" r:id="rId18"/>
    <p:sldId id="288" r:id="rId19"/>
    <p:sldId id="264" r:id="rId20"/>
    <p:sldId id="275" r:id="rId21"/>
    <p:sldId id="277" r:id="rId22"/>
    <p:sldId id="278" r:id="rId23"/>
    <p:sldId id="279" r:id="rId24"/>
    <p:sldId id="280" r:id="rId25"/>
    <p:sldId id="281" r:id="rId26"/>
    <p:sldId id="290" r:id="rId27"/>
    <p:sldId id="284" r:id="rId28"/>
    <p:sldId id="286" r:id="rId29"/>
    <p:sldId id="289" r:id="rId30"/>
    <p:sldId id="285" r:id="rId31"/>
    <p:sldId id="287" r:id="rId32"/>
    <p:sldId id="293" r:id="rId33"/>
    <p:sldId id="294" r:id="rId3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FFFFCC"/>
    <a:srgbClr val="0066FF"/>
    <a:srgbClr val="009900"/>
    <a:srgbClr val="FFFF99"/>
    <a:srgbClr val="0000FF"/>
    <a:srgbClr val="DAD50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592" autoAdjust="0"/>
    <p:restoredTop sz="94660"/>
  </p:normalViewPr>
  <p:slideViewPr>
    <p:cSldViewPr snapToObjects="1">
      <p:cViewPr varScale="1">
        <p:scale>
          <a:sx n="81" d="100"/>
          <a:sy n="81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316464D-A487-4013-A224-580BCED8DBA7}" type="datetimeFigureOut">
              <a:rPr lang="ru-RU"/>
              <a:pPr>
                <a:defRPr/>
              </a:pPr>
              <a:t>15.01.2017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06FFF19-AC84-4274-B477-563B7B755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EC057-5675-4A59-9C01-3D845AD69A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48FB8-F812-4015-B948-B474FF0774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41E04-5702-4CE8-94F1-9FEE8CF007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C53B0-6822-4949-9589-D9894E7E5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1A586-2101-4E10-A909-3B0A620377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092A5-3389-49AA-A61D-C7ACEC6771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A1047-5221-4B82-AF73-5C7849773B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8963D-3FB6-42A1-BA9E-9DF5AC224F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EABFB-6D7B-4248-8F0A-9FBCCFA209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2560B-17D8-4359-8BCC-991C2287B1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F3104-7FE4-4076-B50F-8BCE242D22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DC58721-CF51-4365-96B5-9E8E8AB73A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700" r:id="rId8"/>
    <p:sldLayoutId id="2147483699" r:id="rId9"/>
    <p:sldLayoutId id="2147483698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Relationship Id="rId14" Type="http://schemas.openxmlformats.org/officeDocument/2006/relationships/image" Target="../media/image1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3.gif"/><Relationship Id="rId7" Type="http://schemas.openxmlformats.org/officeDocument/2006/relationships/image" Target="../media/image11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gif"/><Relationship Id="rId5" Type="http://schemas.openxmlformats.org/officeDocument/2006/relationships/image" Target="../media/image6.gif"/><Relationship Id="rId10" Type="http://schemas.openxmlformats.org/officeDocument/2006/relationships/image" Target="../media/image5.gif"/><Relationship Id="rId4" Type="http://schemas.openxmlformats.org/officeDocument/2006/relationships/image" Target="../media/image4.gif"/><Relationship Id="rId9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gif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gif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2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gif"/><Relationship Id="rId4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gif"/><Relationship Id="rId4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2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s005.radikal.ru/i209/1106/bb/4bc5935306e2.gif" TargetMode="External"/><Relationship Id="rId7" Type="http://schemas.openxmlformats.org/officeDocument/2006/relationships/hyperlink" Target="http://s43.radikal.ru/i100/1106/59/73db58421e28.png" TargetMode="External"/><Relationship Id="rId2" Type="http://schemas.openxmlformats.org/officeDocument/2006/relationships/hyperlink" Target="http://i048.radikal.ru/1106/6c/aa957d60d2ad.gi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46.radikal.ru/i112/1106/0d/3f2a6654e841.png" TargetMode="External"/><Relationship Id="rId5" Type="http://schemas.openxmlformats.org/officeDocument/2006/relationships/hyperlink" Target="http://i056.radikal.ru/1106/87/2c1a6861ab7e.jpg" TargetMode="External"/><Relationship Id="rId4" Type="http://schemas.openxmlformats.org/officeDocument/2006/relationships/hyperlink" Target="http://i041.radikal.ru/1106/71/99fbbfc609e2.jp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9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Спряжение глаголов</a:t>
            </a:r>
            <a:r>
              <a:rPr lang="ru-RU" sz="5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accent2"/>
                </a:solidFill>
                <a:latin typeface="Comic Sans MS" pitchFamily="66" charset="0"/>
              </a:rPr>
              <a:t>Урок русского языка</a:t>
            </a:r>
          </a:p>
          <a:p>
            <a:pPr eaLnBrk="1" hangingPunct="1"/>
            <a:r>
              <a:rPr lang="ru-RU" smtClean="0">
                <a:solidFill>
                  <a:schemeClr val="accent2"/>
                </a:solidFill>
                <a:latin typeface="Comic Sans MS" pitchFamily="66" charset="0"/>
              </a:rPr>
              <a:t>4 класс</a:t>
            </a:r>
          </a:p>
        </p:txBody>
      </p:sp>
      <p:pic>
        <p:nvPicPr>
          <p:cNvPr id="2052" name="Picture 4" descr="AllSmail (104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908050"/>
            <a:ext cx="1150937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AllSmail (115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692150"/>
            <a:ext cx="1223962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AllSmail (124)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4005263"/>
            <a:ext cx="1439863" cy="105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8" descr="AllSmail (140)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8538" y="333375"/>
            <a:ext cx="10064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0" descr="AllSmail (7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084763"/>
            <a:ext cx="9366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1" descr="AllSmail (8)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7538" y="5013325"/>
            <a:ext cx="9366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2" descr="AllSmail (11)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67400" y="4941888"/>
            <a:ext cx="12573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3" descr="AllSmail (12)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48038" y="1341438"/>
            <a:ext cx="1241425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5" descr="AllSmail (5)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4213" y="5229225"/>
            <a:ext cx="1190625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6" descr="AllSmail (10)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364412" y="361156"/>
            <a:ext cx="1093788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7" descr="AllSmail (30)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948488" y="3500438"/>
            <a:ext cx="1293812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18" descr="AllSmail (31)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43663" y="1555750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9" descr="AllSmail (89)"/>
          <p:cNvPicPr>
            <a:picLocks noChangeAspect="1" noChangeArrowheads="1" noCrop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96188" y="5157788"/>
            <a:ext cx="11334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900113" y="1417638"/>
            <a:ext cx="25193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</a:t>
            </a:r>
            <a:r>
              <a:rPr lang="ru-RU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спряжение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4932363" y="1417638"/>
            <a:ext cx="25193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II</a:t>
            </a:r>
            <a:r>
              <a:rPr lang="ru-RU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спряжение</a:t>
            </a:r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ТИПЫ СПРЯЖЕНИЯ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547813" y="1916113"/>
            <a:ext cx="1655762" cy="372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Comic Sans MS" pitchFamily="66" charset="0"/>
              </a:rPr>
              <a:t>-У</a:t>
            </a:r>
          </a:p>
          <a:p>
            <a:pPr>
              <a:spcBef>
                <a:spcPct val="50000"/>
              </a:spcBef>
            </a:pPr>
            <a:r>
              <a:rPr lang="ru-RU" sz="2800" b="1">
                <a:latin typeface="Comic Sans MS" pitchFamily="66" charset="0"/>
              </a:rPr>
              <a:t>-ЕШЬ</a:t>
            </a:r>
          </a:p>
          <a:p>
            <a:pPr>
              <a:spcBef>
                <a:spcPct val="50000"/>
              </a:spcBef>
            </a:pPr>
            <a:r>
              <a:rPr lang="ru-RU" sz="2800" b="1">
                <a:latin typeface="Comic Sans MS" pitchFamily="66" charset="0"/>
              </a:rPr>
              <a:t>-ЕТ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2800" b="1">
                <a:latin typeface="Comic Sans MS" pitchFamily="66" charset="0"/>
              </a:rPr>
              <a:t>ЕМ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2800" b="1">
                <a:latin typeface="Comic Sans MS" pitchFamily="66" charset="0"/>
              </a:rPr>
              <a:t>ЕТЕ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2800" b="1">
                <a:latin typeface="Comic Sans MS" pitchFamily="66" charset="0"/>
              </a:rPr>
              <a:t>УТ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619250" y="1989138"/>
            <a:ext cx="504825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620838" y="2565400"/>
            <a:ext cx="1079500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1619250" y="3213100"/>
            <a:ext cx="790575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619250" y="3860800"/>
            <a:ext cx="790575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619250" y="4508500"/>
            <a:ext cx="1008063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1547813" y="5157788"/>
            <a:ext cx="863600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5219700" y="1916113"/>
            <a:ext cx="1655763" cy="372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Comic Sans MS" pitchFamily="66" charset="0"/>
              </a:rPr>
              <a:t>-У</a:t>
            </a:r>
          </a:p>
          <a:p>
            <a:pPr>
              <a:spcBef>
                <a:spcPct val="50000"/>
              </a:spcBef>
            </a:pPr>
            <a:r>
              <a:rPr lang="ru-RU" sz="2800" b="1">
                <a:latin typeface="Comic Sans MS" pitchFamily="66" charset="0"/>
              </a:rPr>
              <a:t>-ИШЬ</a:t>
            </a:r>
          </a:p>
          <a:p>
            <a:pPr>
              <a:spcBef>
                <a:spcPct val="50000"/>
              </a:spcBef>
            </a:pPr>
            <a:r>
              <a:rPr lang="ru-RU" sz="2800" b="1">
                <a:latin typeface="Comic Sans MS" pitchFamily="66" charset="0"/>
              </a:rPr>
              <a:t>-ИТ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2800" b="1">
                <a:latin typeface="Comic Sans MS" pitchFamily="66" charset="0"/>
              </a:rPr>
              <a:t>ИМ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2800" b="1">
                <a:latin typeface="Comic Sans MS" pitchFamily="66" charset="0"/>
              </a:rPr>
              <a:t>ИТЕ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2800" b="1">
                <a:latin typeface="Comic Sans MS" pitchFamily="66" charset="0"/>
              </a:rPr>
              <a:t>ЯТ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5326063" y="1989138"/>
            <a:ext cx="504825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2" name="Rectangle 19"/>
          <p:cNvSpPr>
            <a:spLocks noChangeArrowheads="1"/>
          </p:cNvSpPr>
          <p:nvPr/>
        </p:nvSpPr>
        <p:spPr bwMode="auto">
          <a:xfrm>
            <a:off x="5219700" y="2565400"/>
            <a:ext cx="1330325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3" name="Rectangle 20"/>
          <p:cNvSpPr>
            <a:spLocks noChangeArrowheads="1"/>
          </p:cNvSpPr>
          <p:nvPr/>
        </p:nvSpPr>
        <p:spPr bwMode="auto">
          <a:xfrm>
            <a:off x="5219700" y="3213100"/>
            <a:ext cx="863600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4" name="Rectangle 21"/>
          <p:cNvSpPr>
            <a:spLocks noChangeArrowheads="1"/>
          </p:cNvSpPr>
          <p:nvPr/>
        </p:nvSpPr>
        <p:spPr bwMode="auto">
          <a:xfrm>
            <a:off x="5219700" y="3860800"/>
            <a:ext cx="863600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5" name="Rectangle 22"/>
          <p:cNvSpPr>
            <a:spLocks noChangeArrowheads="1"/>
          </p:cNvSpPr>
          <p:nvPr/>
        </p:nvSpPr>
        <p:spPr bwMode="auto">
          <a:xfrm>
            <a:off x="5219700" y="4508500"/>
            <a:ext cx="1008063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6" name="Rectangle 23"/>
          <p:cNvSpPr>
            <a:spLocks noChangeArrowheads="1"/>
          </p:cNvSpPr>
          <p:nvPr/>
        </p:nvSpPr>
        <p:spPr bwMode="auto">
          <a:xfrm>
            <a:off x="5219700" y="5157788"/>
            <a:ext cx="863600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>
            <a:off x="323850" y="2060575"/>
            <a:ext cx="0" cy="36004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>
            <a:off x="4211638" y="1989138"/>
            <a:ext cx="0" cy="36004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>
            <a:off x="4716463" y="1989138"/>
            <a:ext cx="0" cy="36004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2310" name="Picture 32" descr="AllSmail (129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76250"/>
            <a:ext cx="1150937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4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80"/>
                            </p:stCondLst>
                            <p:childTnLst>
                              <p:par>
                                <p:cTn id="3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8" grpId="0"/>
      <p:bldP spid="7199" grpId="0"/>
      <p:bldP spid="7174" grpId="0" animBg="1"/>
      <p:bldP spid="7186" grpId="0" animBg="1"/>
      <p:bldP spid="7195" grpId="0" animBg="1"/>
      <p:bldP spid="7196" grpId="0" animBg="1"/>
      <p:bldP spid="719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ТИПЫ СПРЯЖЕНИЯ</a:t>
            </a: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1331913" y="1989138"/>
            <a:ext cx="935037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1403350" y="3213100"/>
            <a:ext cx="720725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1403350" y="4508500"/>
            <a:ext cx="865188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484438" y="1916113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ШЬ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555875" y="2492375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Т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627313" y="3068638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М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627313" y="3716338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ТЕ</a:t>
            </a:r>
          </a:p>
        </p:txBody>
      </p:sp>
      <p:sp>
        <p:nvSpPr>
          <p:cNvPr id="13322" name="Text Box 14"/>
          <p:cNvSpPr txBox="1">
            <a:spLocks noChangeArrowheads="1"/>
          </p:cNvSpPr>
          <p:nvPr/>
        </p:nvSpPr>
        <p:spPr bwMode="auto">
          <a:xfrm>
            <a:off x="2312988" y="4797425"/>
            <a:ext cx="458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116013" y="4797425"/>
            <a:ext cx="27352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-УТ (-ЮТ)</a:t>
            </a:r>
          </a:p>
        </p:txBody>
      </p:sp>
      <p:sp>
        <p:nvSpPr>
          <p:cNvPr id="13324" name="Line 16"/>
          <p:cNvSpPr>
            <a:spLocks noChangeShapeType="1"/>
          </p:cNvSpPr>
          <p:nvPr/>
        </p:nvSpPr>
        <p:spPr bwMode="auto">
          <a:xfrm>
            <a:off x="5364163" y="1989138"/>
            <a:ext cx="0" cy="2519362"/>
          </a:xfrm>
          <a:prstGeom prst="line">
            <a:avLst/>
          </a:prstGeom>
          <a:noFill/>
          <a:ln w="155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5" name="Line 17"/>
          <p:cNvSpPr>
            <a:spLocks noChangeShapeType="1"/>
          </p:cNvSpPr>
          <p:nvPr/>
        </p:nvSpPr>
        <p:spPr bwMode="auto">
          <a:xfrm>
            <a:off x="6372225" y="1989138"/>
            <a:ext cx="0" cy="2519362"/>
          </a:xfrm>
          <a:prstGeom prst="line">
            <a:avLst/>
          </a:prstGeom>
          <a:noFill/>
          <a:ln w="155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H="1">
            <a:off x="5435600" y="1989138"/>
            <a:ext cx="865188" cy="24479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6804025" y="1989138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ШЬ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877050" y="2636838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Т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6877050" y="3284538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М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6948488" y="3933825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ТЕ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5292725" y="4797425"/>
            <a:ext cx="2735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-АТ (-ЯТ)</a:t>
            </a:r>
          </a:p>
        </p:txBody>
      </p:sp>
      <p:sp>
        <p:nvSpPr>
          <p:cNvPr id="13332" name="Line 5"/>
          <p:cNvSpPr>
            <a:spLocks noChangeShapeType="1"/>
          </p:cNvSpPr>
          <p:nvPr/>
        </p:nvSpPr>
        <p:spPr bwMode="auto">
          <a:xfrm>
            <a:off x="1331913" y="1989138"/>
            <a:ext cx="0" cy="2519362"/>
          </a:xfrm>
          <a:prstGeom prst="line">
            <a:avLst/>
          </a:prstGeom>
          <a:noFill/>
          <a:ln w="155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3333" name="Picture 25" descr="AllSmail (129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76250"/>
            <a:ext cx="1150937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nimBg="1"/>
      <p:bldP spid="10247" grpId="0" animBg="1"/>
      <p:bldP spid="10248" grpId="0" animBg="1"/>
      <p:bldP spid="10255" grpId="0"/>
      <p:bldP spid="10258" grpId="0" animBg="1"/>
      <p:bldP spid="102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6600" smtClean="0">
                <a:solidFill>
                  <a:srgbClr val="FFFF00"/>
                </a:solidFill>
                <a:latin typeface="Comic Sans MS" pitchFamily="66" charset="0"/>
              </a:rPr>
              <a:t>ОТДОХНЕМ</a:t>
            </a:r>
          </a:p>
        </p:txBody>
      </p:sp>
      <p:pic>
        <p:nvPicPr>
          <p:cNvPr id="14339" name="Picture 5" descr="kolob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1650" y="1873250"/>
            <a:ext cx="4978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827088" y="3716338"/>
            <a:ext cx="431800" cy="4333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-0.03102 C -0.01406 -0.30301 0.14479 -0.5375 0.35782 -0.5537 C 0.56163 -0.57338 0.75243 -0.39236 0.76511 -0.1287 C 0.78143 0.11412 0.6474 0.34143 0.45625 0.35764 C 0.28195 0.37014 0.11597 0.21944 0.10313 -0.00648 C 0.09063 -0.21389 0.20209 -0.4081 0.36389 -0.425 C 0.51354 -0.43634 0.65382 -0.31042 0.66354 -0.12083 C 0.67275 0.05 0.58351 0.21505 0.44983 0.22431 C 0.329 0.23588 0.21493 0.13843 0.20486 -0.01528 C 0.19879 -0.15301 0.26563 -0.28681 0.37066 -0.29468 C 0.46302 -0.30301 0.55469 -0.23009 0.56163 -0.11227 C 0.56788 -0.01042 0.51997 0.08611 0.44341 0.09421 C 0.37986 0.10208 0.31302 0.0581 0.30972 -0.02292 C 0.30382 -0.08796 0.329 -0.15741 0.37657 -0.16482 C 0.41511 -0.16482 0.4533 -0.14907 0.45955 -0.10463 C 0.46302 -0.07593 0.45625 -0.04745 0.43768 -0.03519 C 0.42778 -0.03102 0.42136 -0.03102 0.41216 -0.03519 " pathEditMode="relative" rAng="0" ptsTypes="fffffffffffffffff">
                                      <p:cBhvr>
                                        <p:cTn id="1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" y="-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8388350" y="3644900"/>
            <a:ext cx="431800" cy="4333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4104E-6 C 0.01493 -0.26543 -0.16528 -0.49479 -0.40625 -0.51075 C -0.63646 -0.53017 -0.85104 -0.35237 -0.86511 -0.09479 C -0.88281 0.14243 -0.73264 0.36463 -0.51684 0.38012 C -0.31997 0.3926 -0.13281 0.24532 -0.1184 0.02405 C -0.10434 -0.17803 -0.23021 -0.36832 -0.41285 -0.38381 C -0.58195 -0.39583 -0.73993 -0.27283 -0.75052 -0.0874 C -0.76111 0.07908 -0.66094 0.24162 -0.5099 0.24995 C -0.37327 0.26128 -0.24479 0.16648 -0.23299 0.01619 C -0.22604 -0.11861 -0.30156 -0.24948 -0.42014 -0.25711 C -0.52413 -0.26543 -0.62813 -0.19375 -0.63646 -0.07907 C -0.64288 0.02012 -0.58959 0.11492 -0.50261 0.12324 C -0.43073 0.13064 -0.35556 0.0874 -0.35191 0.00833 C -0.34497 -0.05572 -0.37327 -0.123 -0.42709 -0.13063 C -0.47066 -0.13063 -0.51354 -0.11468 -0.52049 -0.07144 C -0.52413 -0.04323 -0.51684 -0.01572 -0.49584 -0.00393 C -0.48507 -3.4104E-6 -0.47761 -3.4104E-6 -0.46684 -0.00393 " pathEditMode="relative" rAng="0" ptsTypes="fffffffffffffffff">
                                      <p:cBhvr>
                                        <p:cTn id="1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179388" y="3141663"/>
            <a:ext cx="431800" cy="431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96532E-6 C 8.33333E-7 0.17249 0.09896 0.31468 0.21944 0.31468 C 0.36146 0.31468 0.41285 0.157 0.43455 0.06243 L 0.45677 -0.06289 C 0.47882 -0.15769 0.53351 -0.31468 0.69392 -0.31468 C 0.7967 -0.31468 0.91354 -0.17318 0.91354 -1.96532E-6 C 0.91354 0.17249 0.7967 0.31468 0.69392 0.31468 C 0.53351 0.31468 0.47882 0.157 0.45677 0.06243 L 0.43455 -0.06289 C 0.41285 -0.15769 0.36146 -0.31468 0.21944 -0.31468 C 0.09896 -0.31468 8.33333E-7 -0.17318 8.33333E-7 -1.96532E-6 Z " pathEditMode="relative" rAng="0" ptsTypes="ffFffffFfff">
                                      <p:cBhvr>
                                        <p:cTn id="1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3"/>
          <p:cNvSpPr>
            <a:spLocks noChangeArrowheads="1"/>
          </p:cNvSpPr>
          <p:nvPr/>
        </p:nvSpPr>
        <p:spPr bwMode="auto">
          <a:xfrm>
            <a:off x="900113" y="3213100"/>
            <a:ext cx="360362" cy="3603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 rot="-3931340">
            <a:off x="7740651" y="3141662"/>
            <a:ext cx="360362" cy="3603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C 0.00712 -0.03866 -0.00504 -0.09329 0.01753 -0.12477 C 0.0217 -0.13982 0.0276 -0.15069 0.03507 -0.16273 C 0.03889 -0.16852 0.0401 -0.17569 0.04323 -0.18194 C 0.04653 -0.19977 0.05208 -0.20602 0.0592 -0.21991 C 0.06285 -0.23495 0.07344 -0.24306 0.0816 -0.2537 C 0.08524 -0.26875 0.08351 -0.26759 0.09427 -0.27477 C 0.09635 -0.28333 0.10069 -0.29097 0.10712 -0.29398 C 0.11319 -0.30139 0.10955 -0.2963 0.11666 -0.31065 C 0.11753 -0.3125 0.11996 -0.31204 0.1217 -0.31273 C 0.1276 -0.31574 0.12569 -0.31435 0.13125 -0.31921 C 0.13489 -0.32662 0.13767 -0.32917 0.1441 -0.33194 C 0.14809 -0.34005 0.15104 -0.35116 0.15677 -0.35718 C 0.16215 -0.36296 0.17274 -0.36296 0.17916 -0.36597 C 0.18212 -0.36852 0.18524 -0.37269 0.18889 -0.37431 C 0.19045 -0.375 0.19219 -0.37523 0.19357 -0.37639 C 0.2 -0.38102 0.20434 -0.38843 0.21128 -0.3912 C 0.22222 -0.40069 0.21701 -0.39792 0.22535 -0.40162 C 0.23368 -0.40926 0.22708 -0.4044 0.23993 -0.4081 C 0.25226 -0.41157 0.2625 -0.41667 0.27517 -0.41875 C 0.28611 -0.42338 0.29548 -0.42546 0.30712 -0.42708 C 0.31736 -0.43032 0.31111 -0.42801 0.32326 -0.43357 C 0.32639 -0.43495 0.33298 -0.43773 0.33298 -0.4375 C 0.36007 -0.43704 0.38715 -0.4375 0.41441 -0.43565 C 0.42465 -0.43495 0.42934 -0.42708 0.43837 -0.425 C 0.45885 -0.42014 0.47882 -0.41759 0.49913 -0.41435 C 0.50764 -0.41065 0.51337 -0.40556 0.52153 -0.40162 C 0.5283 -0.39329 0.53576 -0.39097 0.5441 -0.38681 C 0.54844 -0.38125 0.55364 -0.3794 0.55833 -0.37431 C 0.56476 -0.36759 0.56996 -0.36389 0.5776 -0.35949 C 0.58246 -0.35648 0.59201 -0.34884 0.59201 -0.34861 C 0.5967 -0.34028 0.59913 -0.33727 0.6066 -0.33403 C 0.61007 -0.31944 0.60469 -0.33634 0.61771 -0.31921 C 0.62726 -0.30671 0.62361 -0.31273 0.62899 -0.30232 C 0.62951 -0.29954 0.62882 -0.2956 0.63055 -0.29398 C 0.63316 -0.29074 0.6401 -0.28958 0.6401 -0.28935 C 0.64479 -0.2831 0.64809 -0.27963 0.65451 -0.27685 C 0.66389 -0.26458 0.66041 -0.27037 0.66562 -0.26019 C 0.66771 -0.24838 0.67222 -0.2463 0.67691 -0.23681 C 0.6783 -0.23449 0.67882 -0.23102 0.68021 -0.22847 C 0.68246 -0.22454 0.68802 -0.21782 0.68802 -0.21759 C 0.68993 -0.21088 0.69618 -0.19884 0.69618 -0.19861 C 0.69826 -0.19051 0.6993 -0.17963 0.70416 -0.17338 C 0.70625 -0.16528 0.70833 -0.16319 0.71389 -0.15857 C 0.71875 -0.15 0.72083 -0.14144 0.72326 -0.13102 C 0.72934 -0.10579 0.73472 -0.08009 0.74097 -0.05509 C 0.73541 -0.03264 0.74357 -0.00486 0.74896 0.0169 C 0.75121 0.05278 0.75226 0.05556 0.74896 0.10162 C 0.74844 0.11018 0.74462 0.11852 0.74253 0.12685 C 0.73958 0.13843 0.73767 0.15069 0.73455 0.16273 C 0.73125 0.17569 0.72916 0.19167 0.72326 0.20278 C 0.72153 0.20995 0.71927 0.21435 0.71545 0.21991 C 0.71423 0.22755 0.7118 0.23518 0.71059 0.24306 C 0.70989 0.24653 0.71024 0.25046 0.70885 0.2537 C 0.70781 0.25602 0.70573 0.25764 0.70416 0.25995 C 0.70191 0.26968 0.69548 0.28032 0.68976 0.28727 C 0.68594 0.30301 0.68038 0.31435 0.67222 0.32569 C 0.6691 0.33819 0.66528 0.33912 0.65607 0.34236 C 0.65295 0.34352 0.64653 0.3463 0.64653 0.34653 C 0.64149 0.35301 0.64166 0.36458 0.63541 0.36991 C 0.62708 0.37708 0.62257 0.38681 0.61302 0.39097 C 0.60469 0.40116 0.60017 0.41366 0.58889 0.41852 C 0.58611 0.42106 0.58403 0.42477 0.5809 0.42708 C 0.57726 0.42986 0.57309 0.43079 0.56979 0.4331 C 0.56788 0.43426 0.56632 0.43565 0.56476 0.4375 C 0.56371 0.43866 0.56302 0.44074 0.56146 0.4419 C 0.55764 0.44514 0.55191 0.44815 0.54739 0.45023 C 0.53455 0.46713 0.50451 0.47662 0.48628 0.47986 C 0.47778 0.48565 0.46875 0.49375 0.45937 0.49676 C 0.42882 0.50671 0.39444 0.50116 0.36319 0.50324 C 0.35312 0.50255 0.34305 0.50231 0.33298 0.50116 C 0.33055 0.50093 0.31736 0.49491 0.31684 0.49468 C 0.31232 0.49259 0.30712 0.49329 0.30243 0.49259 C 0.29826 0.4912 0.2934 0.49167 0.28976 0.48843 C 0.28802 0.48704 0.28646 0.48518 0.28472 0.48403 C 0.27083 0.47593 0.25347 0.47199 0.23837 0.46713 C 0.22951 0.46111 0.22066 0.45648 0.21128 0.45231 C 0.20486 0.44444 0.19548 0.44259 0.18732 0.43958 C 0.18055 0.43356 0.17465 0.42963 0.16805 0.42477 C 0.16094 0.41944 0.15607 0.41343 0.14878 0.40995 C 0.14531 0.40509 0.14097 0.40208 0.1375 0.39745 C 0.13021 0.38773 0.13906 0.39306 0.12951 0.38889 C 0.1276 0.38518 0.125 0.38218 0.12326 0.37824 C 0.12014 0.37153 0.12378 0.37222 0.11823 0.36782 C 0.11684 0.36667 0.1151 0.36643 0.11354 0.36551 C 0.1118 0.36435 0.11041 0.36273 0.10885 0.36134 C 0.10607 0.35139 0.10156 0.34468 0.09427 0.34028 C 0.09045 0.33241 0.08663 0.33079 0.08003 0.32778 C 0.07378 0.31481 0.07656 0.30162 0.06406 0.29606 C 0.05868 0.2912 0.05573 0.28518 0.05104 0.27917 C 0.04861 0.2662 0.04705 0.25648 0.03993 0.24722 C 0.03837 0.23889 0.03524 0.21759 0.03194 0.21134 C 0.02882 0.20556 0.02535 0.20046 0.02239 0.19444 C 0.02014 0.18495 0.01857 0.17523 0.01423 0.1669 C 0.01094 0.14907 0.01094 0.13171 0.00312 0.11643 C 0.00087 0.1037 0.00226 0.11018 -0.00156 0.09514 C -0.00209 0.09306 -0.00313 0.08889 -0.00313 0.08912 C -0.00156 0.03657 -0.00156 0.05486 -0.00156 0.0338 " pathEditMode="relative" rAng="0" ptsTypes="fffffffffffffffffffffffffffffffffffffffffffffffffffffffffffffffffffffffffffffffffffffffffffffffffA">
                                      <p:cBhvr>
                                        <p:cTn id="12" dur="3000" spd="-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4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55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C -0.0066 -0.03796 0.0059 -0.09375 -0.01684 -0.12361 C -0.02049 -0.13889 -0.02674 -0.14931 -0.03507 -0.16204 C -0.03837 -0.16713 -0.03924 -0.17407 -0.04219 -0.18079 C -0.04532 -0.19815 -0.05087 -0.20486 -0.05834 -0.21852 C -0.06198 -0.23264 -0.0724 -0.24167 -0.08021 -0.25255 C -0.08438 -0.26759 -0.08316 -0.26528 -0.09306 -0.27338 C -0.09584 -0.28125 -0.09948 -0.28866 -0.10677 -0.29213 C -0.1125 -0.29954 -0.10886 -0.29468 -0.11598 -0.30833 C -0.11667 -0.31065 -0.11945 -0.30857 -0.12084 -0.31065 C -0.12657 -0.31343 -0.12518 -0.31273 -0.12987 -0.31713 C -0.13403 -0.32361 -0.13664 -0.32778 -0.14306 -0.33009 C -0.1474 -0.33773 -0.1507 -0.34815 -0.15556 -0.35486 C -0.16112 -0.36042 -0.1724 -0.36088 -0.17865 -0.36296 C -0.18143 -0.36505 -0.18386 -0.36921 -0.18768 -0.37222 C -0.18976 -0.37176 -0.19098 -0.37315 -0.19271 -0.37407 C -0.19931 -0.37778 -0.20365 -0.38588 -0.21059 -0.38843 C -0.22153 -0.39792 -0.21667 -0.39468 -0.22466 -0.39907 C -0.23316 -0.40556 -0.22622 -0.40139 -0.23924 -0.40417 C -0.25122 -0.4081 -0.26198 -0.4132 -0.27466 -0.41505 C -0.2849 -0.42037 -0.29445 -0.42269 -0.30608 -0.42361 C -0.31632 -0.42662 -0.31007 -0.42431 -0.32257 -0.43056 C -0.32535 -0.43148 -0.3323 -0.43426 -0.33177 -0.43426 C -0.35938 -0.4338 -0.38646 -0.4338 -0.4132 -0.43241 C -0.42344 -0.43148 -0.4283 -0.42384 -0.43681 -0.42176 C -0.45764 -0.41667 -0.47761 -0.41389 -0.49775 -0.41111 C -0.50643 -0.4081 -0.51216 -0.40232 -0.52066 -0.39884 C -0.52709 -0.39028 -0.53455 -0.38796 -0.54271 -0.38357 C -0.54723 -0.37894 -0.55243 -0.37685 -0.5566 -0.37222 C -0.56372 -0.36458 -0.56858 -0.36157 -0.57605 -0.35695 C -0.58056 -0.35417 -0.59028 -0.3463 -0.59063 -0.34583 C -0.59566 -0.33773 -0.5974 -0.33565 -0.60573 -0.33148 C -0.60886 -0.31713 -0.60296 -0.3331 -0.61684 -0.31713 C -0.62587 -0.30417 -0.62205 -0.31019 -0.62761 -0.30023 C -0.62848 -0.29745 -0.62743 -0.29352 -0.629 -0.29213 C -0.63177 -0.28866 -0.63889 -0.28727 -0.63924 -0.2875 C -0.64323 -0.28079 -0.64671 -0.27778 -0.65313 -0.275 C -0.66268 -0.26296 -0.65938 -0.26898 -0.66389 -0.2581 C -0.66632 -0.24676 -0.67014 -0.24514 -0.67587 -0.23495 C -0.67691 -0.23264 -0.67761 -0.22917 -0.67882 -0.22685 C -0.68091 -0.22222 -0.68646 -0.21667 -0.68594 -0.2162 C -0.6882 -0.20926 -0.69427 -0.19769 -0.69514 -0.19769 C -0.69705 -0.19005 -0.69757 -0.17847 -0.70278 -0.17176 C -0.70452 -0.16389 -0.70712 -0.16204 -0.71198 -0.15764 C -0.71771 -0.14884 -0.7191 -0.13982 -0.72153 -0.13032 C -0.72796 -0.10556 -0.73316 -0.08056 -0.73907 -0.05556 C -0.73473 -0.03241 -0.74167 -0.00417 -0.7474 0.0169 C -0.75 0.05324 -0.75105 0.05579 -0.7474 0.10069 C -0.74688 0.1081 -0.74289 0.11736 -0.74132 0.12523 C -0.73872 0.13819 -0.73594 0.1493 -0.73299 0.16157 C -0.72917 0.17454 -0.72796 0.19097 -0.72205 0.20069 C -0.72014 0.20949 -0.71789 0.21227 -0.71389 0.21852 C -0.7125 0.22685 -0.71025 0.23449 -0.70903 0.24167 C -0.70834 0.2456 -0.70903 0.24907 -0.70764 0.25231 C -0.7066 0.2544 -0.70365 0.25602 -0.70313 0.25764 C -0.7007 0.26805 -0.69341 0.27778 -0.68768 0.28657 C -0.6849 0.30162 -0.67813 0.31111 -0.67101 0.32384 C -0.66702 0.3368 -0.66407 0.33727 -0.65434 0.34097 C -0.65209 0.34097 -0.64549 0.34305 -0.64532 0.34398 C -0.64028 0.35069 -0.63993 0.36204 -0.63438 0.36736 C -0.62552 0.37292 -0.62153 0.38472 -0.61164 0.38819 C -0.60382 0.3993 -0.59914 0.41157 -0.58698 0.41458 C -0.58438 0.41805 -0.58212 0.4206 -0.57952 0.42454 C -0.57605 0.42662 -0.57188 0.42662 -0.56806 0.43125 C -0.5665 0.43125 -0.56528 0.43171 -0.56302 0.43495 C -0.5625 0.43565 -0.56164 0.43727 -0.56042 0.43727 C -0.55643 0.44074 -0.55 0.44491 -0.54636 0.44653 C -0.53334 0.46343 -0.50296 0.47292 -0.4849 0.47708 C -0.47691 0.48194 -0.46737 0.49167 -0.45851 0.4919 C -0.42778 0.50301 -0.39375 0.49792 -0.36216 0.49884 C -0.35209 0.49815 -0.34202 0.4993 -0.33212 0.49861 C -0.32969 0.49653 -0.31632 0.4919 -0.31528 0.49213 C -0.31129 0.48866 -0.3066 0.4912 -0.30157 0.48935 C -0.2974 0.48796 -0.29237 0.48935 -0.28855 0.48495 C -0.28716 0.4838 -0.28542 0.48125 -0.28455 0.47986 C -0.26997 0.47292 -0.25226 0.46875 -0.23733 0.46412 C -0.22865 0.45741 -0.22049 0.45417 -0.21094 0.45 C -0.20382 0.4412 -0.19445 0.43935 -0.18646 0.43565 C -0.17987 0.43055 -0.17396 0.42569 -0.16702 0.4206 C -0.16025 0.41713 -0.15469 0.41018 -0.14809 0.40648 C -0.14393 0.40278 -0.14011 0.39977 -0.13733 0.39444 C -0.12934 0.38403 -0.13802 0.39051 -0.129 0.38588 C -0.12691 0.38287 -0.12396 0.37824 -0.12327 0.37616 C -0.11997 0.36805 -0.12327 0.37014 -0.11754 0.36597 C -0.11598 0.36412 -0.11511 0.36389 -0.11302 0.36389 C -0.11077 0.36157 -0.10973 0.35949 -0.10764 0.35833 C -0.10556 0.34861 -0.1007 0.34236 -0.09427 0.3375 C -0.09011 0.33009 -0.08612 0.32824 -0.07865 0.32407 C -0.07309 0.31296 -0.07605 0.30046 -0.06337 0.29375 C -0.0573 0.28912 -0.05539 0.2831 -0.05035 0.27755 C -0.04844 0.26412 -0.04688 0.25324 -0.03924 0.24583 C -0.03733 0.23588 -0.0349 0.21505 -0.0316 0.21018 C -0.02796 0.20463 -0.02466 0.19884 -0.0224 0.19282 C -0.02032 0.18333 -0.01754 0.17407 -0.01337 0.16528 C -0.0099 0.14838 -0.01007 0.13102 -0.00261 0.11597 C 0.00034 0.10347 -0.00157 0.10995 0.00208 0.09398 C 0.0026 0.09305 0.00399 0.08704 0.00364 0.08819 C 0.0026 0.0368 0.00208 0.05555 0.00208 0.0338 C 0.00208 0.0338 4.16667E-6 7.40741E-7 4.16667E-6 7.40741E-7 Z " pathEditMode="relative" rAng="0" ptsTypes="fffffffffffffffffffffffffffffffffffffffffffffffffffffffffffffffffffffffffffffffffffffffffffffffffff">
                                      <p:cBhvr>
                                        <p:cTn id="2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3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4" grpId="0" animBg="1"/>
      <p:bldP spid="4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00113" y="549275"/>
            <a:ext cx="3095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1 спряжение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580063" y="549275"/>
            <a:ext cx="3095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2 спряжение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1403350" y="2708275"/>
            <a:ext cx="230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Comic Sans MS" pitchFamily="66" charset="0"/>
              </a:rPr>
              <a:t>качает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492500" y="3141663"/>
            <a:ext cx="230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Comic Sans MS" pitchFamily="66" charset="0"/>
              </a:rPr>
              <a:t>пишет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132138" y="4724400"/>
            <a:ext cx="230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Comic Sans MS" pitchFamily="66" charset="0"/>
              </a:rPr>
              <a:t>клюют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900113" y="5373688"/>
            <a:ext cx="28336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Comic Sans MS" pitchFamily="66" charset="0"/>
              </a:rPr>
              <a:t>ругаются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364163" y="1628775"/>
            <a:ext cx="230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Comic Sans MS" pitchFamily="66" charset="0"/>
              </a:rPr>
              <a:t>кричит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435600" y="3860800"/>
            <a:ext cx="230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Comic Sans MS" pitchFamily="66" charset="0"/>
              </a:rPr>
              <a:t>молчат</a:t>
            </a:r>
          </a:p>
        </p:txBody>
      </p:sp>
      <p:sp>
        <p:nvSpPr>
          <p:cNvPr id="19466" name="Text Box 13"/>
          <p:cNvSpPr txBox="1">
            <a:spLocks noChangeArrowheads="1"/>
          </p:cNvSpPr>
          <p:nvPr/>
        </p:nvSpPr>
        <p:spPr bwMode="auto">
          <a:xfrm>
            <a:off x="1547813" y="1268413"/>
            <a:ext cx="230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Comic Sans MS" pitchFamily="66" charset="0"/>
              </a:rPr>
              <a:t>читаешь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6300788" y="2565400"/>
            <a:ext cx="230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Comic Sans MS" pitchFamily="66" charset="0"/>
              </a:rPr>
              <a:t>ворчит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5580063" y="5805488"/>
            <a:ext cx="30114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Comic Sans MS" pitchFamily="66" charset="0"/>
              </a:rPr>
              <a:t>балуется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684213" y="3933825"/>
            <a:ext cx="3168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Comic Sans MS" pitchFamily="66" charset="0"/>
              </a:rPr>
              <a:t>говорим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3203575" y="2349500"/>
            <a:ext cx="230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Comic Sans MS" pitchFamily="66" charset="0"/>
              </a:rPr>
              <a:t>поёт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5795963" y="4941888"/>
            <a:ext cx="230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Comic Sans MS" pitchFamily="66" charset="0"/>
              </a:rPr>
              <a:t>грустите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2916238" y="6092825"/>
            <a:ext cx="230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Comic Sans MS" pitchFamily="66" charset="0"/>
              </a:rPr>
              <a:t>верят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-0.18906 -0.05232 " pathEditMode="relative" ptsTypes="AA">
                                      <p:cBhvr>
                                        <p:cTn id="6" dur="2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68 0.03098 L -0.21979 0.0522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1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65896E-6 L -0.49532 -0.272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" y="-13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037E-7 L 0.08663 -0.0525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-2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7037E-6 L -0.02378 -0.0527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" y="-2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22222E-6 L 0.07083 -0.129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6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L -0.18907 1.85185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0.04722 -4.44444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-0.03149 L 0.33854 -0.1048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3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11111E-6 L 0.03941 -0.0634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" y="-3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281 -0.06289 L 0.49062 -0.0020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" y="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12297" grpId="0"/>
      <p:bldP spid="12298" grpId="0"/>
      <p:bldP spid="12299" grpId="0"/>
      <p:bldP spid="12300" grpId="0"/>
      <p:bldP spid="12302" grpId="0"/>
      <p:bldP spid="12303" grpId="0"/>
      <p:bldP spid="12305" grpId="0"/>
      <p:bldP spid="12306" grpId="0"/>
      <p:bldP spid="1230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49500" y="1752600"/>
            <a:ext cx="6794500" cy="2254250"/>
          </a:xfrm>
          <a:prstGeom prst="rect">
            <a:avLst/>
          </a:prstGeom>
        </p:spPr>
        <p:txBody>
          <a:bodyPr>
            <a:prstTxWarp prst="textWave2">
              <a:avLst>
                <a:gd name="adj1" fmla="val 12500"/>
                <a:gd name="adj2" fmla="val -665"/>
              </a:avLst>
            </a:prstTxWarp>
            <a:spAutoFit/>
          </a:bodyPr>
          <a:lstStyle/>
          <a:p>
            <a:pPr algn="ctr">
              <a:defRPr/>
            </a:pPr>
            <a:r>
              <a:rPr lang="ru-RU" sz="8800" i="1" kern="10" dirty="0">
                <a:ln w="381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Молодцы</a:t>
            </a:r>
          </a:p>
        </p:txBody>
      </p:sp>
      <p:pic>
        <p:nvPicPr>
          <p:cNvPr id="20483" name="Picture 5" descr="5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752600"/>
            <a:ext cx="257175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8"/>
          <p:cNvSpPr txBox="1">
            <a:spLocks noChangeArrowheads="1"/>
          </p:cNvSpPr>
          <p:nvPr/>
        </p:nvSpPr>
        <p:spPr bwMode="auto">
          <a:xfrm>
            <a:off x="539750" y="2133600"/>
            <a:ext cx="896461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800">
                <a:solidFill>
                  <a:schemeClr val="tx2"/>
                </a:solidFill>
                <a:latin typeface="Comic Sans MS" pitchFamily="66" charset="0"/>
              </a:rPr>
              <a:t>	</a:t>
            </a:r>
            <a:r>
              <a:rPr lang="ru-RU" sz="2800">
                <a:solidFill>
                  <a:srgbClr val="0000FF"/>
                </a:solidFill>
                <a:latin typeface="Comic Sans MS" pitchFamily="66" charset="0"/>
              </a:rPr>
              <a:t>1)Подбери и запиши к каждой картинке подходящий глагол.</a:t>
            </a:r>
            <a:br>
              <a:rPr lang="ru-RU" sz="2800">
                <a:solidFill>
                  <a:srgbClr val="0000FF"/>
                </a:solidFill>
                <a:latin typeface="Comic Sans MS" pitchFamily="66" charset="0"/>
              </a:rPr>
            </a:br>
            <a:r>
              <a:rPr lang="ru-RU" sz="2800">
                <a:solidFill>
                  <a:srgbClr val="0000FF"/>
                </a:solidFill>
                <a:latin typeface="Comic Sans MS" pitchFamily="66" charset="0"/>
              </a:rPr>
              <a:t>2) Определи тип спряжения.</a:t>
            </a:r>
          </a:p>
        </p:txBody>
      </p:sp>
      <p:pic>
        <p:nvPicPr>
          <p:cNvPr id="21507" name="Picture 4" descr="AllSmail (104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508000"/>
            <a:ext cx="1150937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6" descr="AllSmail (124)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5229225"/>
            <a:ext cx="1439862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7" descr="AllSmail (140)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5275" y="579438"/>
            <a:ext cx="1252538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9" descr="AllSmail (8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538" y="4757738"/>
            <a:ext cx="1263650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12" descr="AllSmail (5)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39838" y="3987800"/>
            <a:ext cx="1190625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14" descr="AllSmail (30)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45275" y="3143250"/>
            <a:ext cx="15811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15" descr="AllSmail (31)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76700" y="508000"/>
            <a:ext cx="1430338" cy="143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6" descr="AllSmail (89)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96188" y="4887913"/>
            <a:ext cx="11334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8" descr="AllSmail (7)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32138" y="4724400"/>
            <a:ext cx="129698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3700" y="1917701"/>
            <a:ext cx="8401050" cy="2308324"/>
          </a:xfrm>
          <a:prstGeom prst="rect">
            <a:avLst/>
          </a:prstGeom>
        </p:spPr>
        <p:txBody>
          <a:bodyPr>
            <a:prstTxWarp prst="textWave2">
              <a:avLst/>
            </a:prstTxWarp>
            <a:spAutoFit/>
          </a:bodyPr>
          <a:lstStyle/>
          <a:p>
            <a:pPr algn="ctr">
              <a:defRPr/>
            </a:pPr>
            <a:r>
              <a:rPr lang="ru-RU" sz="7200" b="1" dirty="0">
                <a:solidFill>
                  <a:srgbClr val="FFFF00"/>
                </a:solidFill>
                <a:latin typeface="Comic Sans MS" pitchFamily="66" charset="0"/>
              </a:rPr>
              <a:t>Минутка чистописания</a:t>
            </a:r>
            <a:endParaRPr lang="ru-RU" sz="7200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8"/>
          <p:cNvSpPr>
            <a:spLocks noChangeArrowheads="1"/>
          </p:cNvSpPr>
          <p:nvPr/>
        </p:nvSpPr>
        <p:spPr bwMode="auto">
          <a:xfrm>
            <a:off x="4286250" y="214313"/>
            <a:ext cx="3889375" cy="1008062"/>
          </a:xfrm>
          <a:prstGeom prst="wedgeEllipseCallout">
            <a:avLst>
              <a:gd name="adj1" fmla="val -67958"/>
              <a:gd name="adj2" fmla="val 16638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>
                <a:latin typeface="Times New Roman" pitchFamily="18" charset="0"/>
              </a:rPr>
              <a:t>Обозначает название предметов</a:t>
            </a:r>
          </a:p>
        </p:txBody>
      </p:sp>
      <p:pic>
        <p:nvPicPr>
          <p:cNvPr id="22531" name="Picture 2" descr="Kartinochki (1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52513"/>
            <a:ext cx="3811588" cy="539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13">
            <a:hlinkClick r:id="" action="ppaction://macro?name=DA_MN"/>
          </p:cNvPr>
          <p:cNvSpPr>
            <a:spLocks noChangeArrowheads="1"/>
          </p:cNvSpPr>
          <p:nvPr/>
        </p:nvSpPr>
        <p:spPr bwMode="auto">
          <a:xfrm>
            <a:off x="6516688" y="37893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ru-RU">
              <a:latin typeface="Times New Roman" pitchFamily="18" charset="0"/>
            </a:endParaRPr>
          </a:p>
          <a:p>
            <a:pPr algn="ctr"/>
            <a:r>
              <a:rPr lang="ru-RU">
                <a:latin typeface="Times New Roman" pitchFamily="18" charset="0"/>
              </a:rPr>
              <a:t>Имя</a:t>
            </a:r>
          </a:p>
          <a:p>
            <a:pPr algn="ctr"/>
            <a:r>
              <a:rPr lang="ru-RU">
                <a:latin typeface="Times New Roman" pitchFamily="18" charset="0"/>
              </a:rPr>
              <a:t>существительное</a:t>
            </a:r>
          </a:p>
          <a:p>
            <a:pPr algn="ctr"/>
            <a:endParaRPr lang="ru-RU">
              <a:latin typeface="Times New Roman" pitchFamily="18" charset="0"/>
              <a:cs typeface="Arial" charset="0"/>
            </a:endParaRPr>
          </a:p>
        </p:txBody>
      </p:sp>
      <p:sp>
        <p:nvSpPr>
          <p:cNvPr id="6" name="Скругленный прямоугольник 16">
            <a:hlinkClick r:id="" action="ppaction://macro?name=NET_MN"/>
          </p:cNvPr>
          <p:cNvSpPr>
            <a:spLocks noChangeArrowheads="1"/>
          </p:cNvSpPr>
          <p:nvPr/>
        </p:nvSpPr>
        <p:spPr bwMode="auto">
          <a:xfrm>
            <a:off x="3714750" y="3786188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Имя</a:t>
            </a:r>
          </a:p>
          <a:p>
            <a:pPr algn="ctr"/>
            <a:r>
              <a:rPr lang="ru-RU">
                <a:latin typeface="Times New Roman" pitchFamily="18" charset="0"/>
              </a:rPr>
              <a:t>прилагательное</a:t>
            </a:r>
          </a:p>
        </p:txBody>
      </p:sp>
      <p:sp>
        <p:nvSpPr>
          <p:cNvPr id="7" name="Скругленный прямоугольник 16">
            <a:hlinkClick r:id="" action="ppaction://macro?name=NET_MN"/>
          </p:cNvPr>
          <p:cNvSpPr>
            <a:spLocks noChangeArrowheads="1"/>
          </p:cNvSpPr>
          <p:nvPr/>
        </p:nvSpPr>
        <p:spPr bwMode="auto">
          <a:xfrm>
            <a:off x="6516688" y="50847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Глагол</a:t>
            </a:r>
          </a:p>
        </p:txBody>
      </p:sp>
      <p:sp>
        <p:nvSpPr>
          <p:cNvPr id="8" name="Скругленный прямоугольник 16">
            <a:hlinkClick r:id="" action="ppaction://macro?name=NET_MN"/>
          </p:cNvPr>
          <p:cNvSpPr>
            <a:spLocks noChangeArrowheads="1"/>
          </p:cNvSpPr>
          <p:nvPr/>
        </p:nvSpPr>
        <p:spPr bwMode="auto">
          <a:xfrm>
            <a:off x="3708400" y="50847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Местоимение</a:t>
            </a:r>
          </a:p>
        </p:txBody>
      </p:sp>
      <p:pic>
        <p:nvPicPr>
          <p:cNvPr id="22536" name="Picture 16" descr="Picture5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325" y="1700213"/>
            <a:ext cx="8001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Kartinochki (1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52513"/>
            <a:ext cx="3811588" cy="539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4284663" y="188913"/>
            <a:ext cx="3889375" cy="1008062"/>
          </a:xfrm>
          <a:prstGeom prst="wedgeEllipseCallout">
            <a:avLst>
              <a:gd name="adj1" fmla="val -67958"/>
              <a:gd name="adj2" fmla="val 16638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>
                <a:latin typeface="Times New Roman" pitchFamily="18" charset="0"/>
              </a:rPr>
              <a:t>Обозначает действие предметов</a:t>
            </a:r>
          </a:p>
        </p:txBody>
      </p:sp>
      <p:pic>
        <p:nvPicPr>
          <p:cNvPr id="23556" name="Picture 10" descr="Picture5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1863" y="1844675"/>
            <a:ext cx="8001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16">
            <a:hlinkClick r:id="" action="ppaction://macro?name=NET_MN"/>
          </p:cNvPr>
          <p:cNvSpPr>
            <a:spLocks noChangeArrowheads="1"/>
          </p:cNvSpPr>
          <p:nvPr/>
        </p:nvSpPr>
        <p:spPr bwMode="auto">
          <a:xfrm>
            <a:off x="3708400" y="37893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Имя</a:t>
            </a:r>
          </a:p>
          <a:p>
            <a:pPr algn="ctr"/>
            <a:r>
              <a:rPr lang="ru-RU">
                <a:latin typeface="Times New Roman" pitchFamily="18" charset="0"/>
              </a:rPr>
              <a:t>прилагательное</a:t>
            </a:r>
          </a:p>
        </p:txBody>
      </p:sp>
      <p:sp>
        <p:nvSpPr>
          <p:cNvPr id="6" name="Скругленный прямоугольник 13">
            <a:hlinkClick r:id="" action="ppaction://macro?name=DA_MN"/>
          </p:cNvPr>
          <p:cNvSpPr>
            <a:spLocks noChangeArrowheads="1"/>
          </p:cNvSpPr>
          <p:nvPr/>
        </p:nvSpPr>
        <p:spPr bwMode="auto">
          <a:xfrm>
            <a:off x="3708400" y="50847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ru-RU">
              <a:latin typeface="Times New Roman" pitchFamily="18" charset="0"/>
            </a:endParaRPr>
          </a:p>
          <a:p>
            <a:pPr algn="ctr"/>
            <a:r>
              <a:rPr lang="ru-RU">
                <a:latin typeface="Times New Roman" pitchFamily="18" charset="0"/>
              </a:rPr>
              <a:t>Глагол</a:t>
            </a:r>
          </a:p>
          <a:p>
            <a:pPr algn="ctr"/>
            <a:endParaRPr lang="ru-RU">
              <a:latin typeface="Times New Roman" pitchFamily="18" charset="0"/>
              <a:cs typeface="Arial" charset="0"/>
            </a:endParaRPr>
          </a:p>
        </p:txBody>
      </p:sp>
      <p:sp>
        <p:nvSpPr>
          <p:cNvPr id="7" name="Скругленный прямоугольник 16">
            <a:hlinkClick r:id="" action="ppaction://macro?name=NET_MN"/>
          </p:cNvPr>
          <p:cNvSpPr>
            <a:spLocks noChangeArrowheads="1"/>
          </p:cNvSpPr>
          <p:nvPr/>
        </p:nvSpPr>
        <p:spPr bwMode="auto">
          <a:xfrm>
            <a:off x="6516688" y="37893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Местоимение</a:t>
            </a:r>
          </a:p>
        </p:txBody>
      </p:sp>
      <p:sp>
        <p:nvSpPr>
          <p:cNvPr id="8" name="Скругленный прямоугольник 16">
            <a:hlinkClick r:id="" action="ppaction://macro?name=NET_MN"/>
          </p:cNvPr>
          <p:cNvSpPr>
            <a:spLocks noChangeArrowheads="1"/>
          </p:cNvSpPr>
          <p:nvPr/>
        </p:nvSpPr>
        <p:spPr bwMode="auto">
          <a:xfrm>
            <a:off x="6516688" y="50847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Имя</a:t>
            </a:r>
          </a:p>
          <a:p>
            <a:pPr algn="ctr"/>
            <a:r>
              <a:rPr lang="ru-RU">
                <a:latin typeface="Times New Roman" pitchFamily="18" charset="0"/>
              </a:rPr>
              <a:t>существительное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6">
            <a:hlinkClick r:id="" action="ppaction://macro?name=NET_MN"/>
          </p:cNvPr>
          <p:cNvSpPr>
            <a:spLocks noChangeArrowheads="1"/>
          </p:cNvSpPr>
          <p:nvPr/>
        </p:nvSpPr>
        <p:spPr bwMode="auto">
          <a:xfrm>
            <a:off x="6516688" y="50847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Глагол</a:t>
            </a:r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4286250" y="214313"/>
            <a:ext cx="3889375" cy="1008062"/>
          </a:xfrm>
          <a:prstGeom prst="wedgeEllipseCallout">
            <a:avLst>
              <a:gd name="adj1" fmla="val -67958"/>
              <a:gd name="adj2" fmla="val 16638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>
                <a:latin typeface="Times New Roman" pitchFamily="18" charset="0"/>
              </a:rPr>
              <a:t>Обозначает признаки предметов</a:t>
            </a:r>
          </a:p>
        </p:txBody>
      </p:sp>
      <p:pic>
        <p:nvPicPr>
          <p:cNvPr id="24580" name="Picture 9" descr="Picture5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888" y="1916113"/>
            <a:ext cx="8001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16">
            <a:hlinkClick r:id="" action="ppaction://macro?name=NET_MN"/>
          </p:cNvPr>
          <p:cNvSpPr>
            <a:spLocks noChangeArrowheads="1"/>
          </p:cNvSpPr>
          <p:nvPr/>
        </p:nvSpPr>
        <p:spPr bwMode="auto">
          <a:xfrm>
            <a:off x="6516688" y="37893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Местоимение</a:t>
            </a:r>
          </a:p>
        </p:txBody>
      </p:sp>
      <p:sp>
        <p:nvSpPr>
          <p:cNvPr id="6" name="Скругленный прямоугольник 13">
            <a:hlinkClick r:id="" action="ppaction://macro?name=DA_MN"/>
          </p:cNvPr>
          <p:cNvSpPr>
            <a:spLocks noChangeArrowheads="1"/>
          </p:cNvSpPr>
          <p:nvPr/>
        </p:nvSpPr>
        <p:spPr bwMode="auto">
          <a:xfrm>
            <a:off x="3924300" y="37893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Имя</a:t>
            </a:r>
          </a:p>
          <a:p>
            <a:pPr algn="ctr"/>
            <a:r>
              <a:rPr lang="ru-RU">
                <a:latin typeface="Times New Roman" pitchFamily="18" charset="0"/>
              </a:rPr>
              <a:t>прилагательное</a:t>
            </a:r>
          </a:p>
        </p:txBody>
      </p:sp>
      <p:sp>
        <p:nvSpPr>
          <p:cNvPr id="7" name="Скругленный прямоугольник 16">
            <a:hlinkClick r:id="" action="ppaction://macro?name=NET_MN"/>
          </p:cNvPr>
          <p:cNvSpPr>
            <a:spLocks noChangeArrowheads="1"/>
          </p:cNvSpPr>
          <p:nvPr/>
        </p:nvSpPr>
        <p:spPr bwMode="auto">
          <a:xfrm>
            <a:off x="3924300" y="50847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Имя</a:t>
            </a:r>
          </a:p>
          <a:p>
            <a:pPr algn="ctr"/>
            <a:r>
              <a:rPr lang="ru-RU">
                <a:latin typeface="Times New Roman" pitchFamily="18" charset="0"/>
              </a:rPr>
              <a:t>существительное</a:t>
            </a:r>
          </a:p>
        </p:txBody>
      </p:sp>
      <p:pic>
        <p:nvPicPr>
          <p:cNvPr id="24584" name="Picture 2" descr="Kartinochki (1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052513"/>
            <a:ext cx="3811588" cy="539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Kartinochki (1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52513"/>
            <a:ext cx="3811588" cy="539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4284663" y="188913"/>
            <a:ext cx="3889375" cy="1008062"/>
          </a:xfrm>
          <a:prstGeom prst="wedgeEllipseCallout">
            <a:avLst>
              <a:gd name="adj1" fmla="val -67958"/>
              <a:gd name="adj2" fmla="val 16638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>
                <a:latin typeface="Times New Roman" pitchFamily="18" charset="0"/>
              </a:rPr>
              <a:t>Укажи лишнее</a:t>
            </a:r>
          </a:p>
          <a:p>
            <a:pPr algn="ctr"/>
            <a:r>
              <a:rPr lang="ru-RU">
                <a:latin typeface="Times New Roman" pitchFamily="18" charset="0"/>
              </a:rPr>
              <a:t>слово</a:t>
            </a:r>
          </a:p>
        </p:txBody>
      </p:sp>
      <p:pic>
        <p:nvPicPr>
          <p:cNvPr id="25604" name="Picture 11" descr="Picture5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2438" y="1143000"/>
            <a:ext cx="8001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13">
            <a:hlinkClick r:id="" action="ppaction://macro?name=DA_MN"/>
          </p:cNvPr>
          <p:cNvSpPr>
            <a:spLocks noChangeArrowheads="1"/>
          </p:cNvSpPr>
          <p:nvPr/>
        </p:nvSpPr>
        <p:spPr bwMode="auto">
          <a:xfrm>
            <a:off x="3924300" y="37893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Подлежащее</a:t>
            </a:r>
          </a:p>
        </p:txBody>
      </p:sp>
      <p:sp>
        <p:nvSpPr>
          <p:cNvPr id="6" name="Скругленный прямоугольник 16">
            <a:hlinkClick r:id="" action="ppaction://macro?name=NET_MN"/>
          </p:cNvPr>
          <p:cNvSpPr>
            <a:spLocks noChangeArrowheads="1"/>
          </p:cNvSpPr>
          <p:nvPr/>
        </p:nvSpPr>
        <p:spPr bwMode="auto">
          <a:xfrm>
            <a:off x="6516688" y="50847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Глагол</a:t>
            </a:r>
          </a:p>
        </p:txBody>
      </p:sp>
      <p:sp>
        <p:nvSpPr>
          <p:cNvPr id="7" name="Скругленный прямоугольник 16">
            <a:hlinkClick r:id="" action="ppaction://macro?name=NET_MN"/>
          </p:cNvPr>
          <p:cNvSpPr>
            <a:spLocks noChangeArrowheads="1"/>
          </p:cNvSpPr>
          <p:nvPr/>
        </p:nvSpPr>
        <p:spPr bwMode="auto">
          <a:xfrm>
            <a:off x="3924300" y="50847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Имя</a:t>
            </a:r>
          </a:p>
          <a:p>
            <a:pPr algn="ctr"/>
            <a:r>
              <a:rPr lang="ru-RU">
                <a:latin typeface="Times New Roman" pitchFamily="18" charset="0"/>
              </a:rPr>
              <a:t>существительное</a:t>
            </a:r>
          </a:p>
        </p:txBody>
      </p:sp>
      <p:sp>
        <p:nvSpPr>
          <p:cNvPr id="8" name="Скругленный прямоугольник 16">
            <a:hlinkClick r:id="" action="ppaction://macro?name=NET_MN"/>
          </p:cNvPr>
          <p:cNvSpPr>
            <a:spLocks noChangeArrowheads="1"/>
          </p:cNvSpPr>
          <p:nvPr/>
        </p:nvSpPr>
        <p:spPr bwMode="auto">
          <a:xfrm>
            <a:off x="6516688" y="37893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Местоимение</a:t>
            </a:r>
          </a:p>
        </p:txBody>
      </p:sp>
      <p:sp>
        <p:nvSpPr>
          <p:cNvPr id="9" name="Скругленный прямоугольник 16">
            <a:hlinkClick r:id="" action="ppaction://macro?name=NET_MN"/>
          </p:cNvPr>
          <p:cNvSpPr>
            <a:spLocks noChangeArrowheads="1"/>
          </p:cNvSpPr>
          <p:nvPr/>
        </p:nvSpPr>
        <p:spPr bwMode="auto">
          <a:xfrm>
            <a:off x="6516688" y="2492375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Предлог</a:t>
            </a:r>
          </a:p>
        </p:txBody>
      </p:sp>
      <p:sp>
        <p:nvSpPr>
          <p:cNvPr id="10" name="Скругленный прямоугольник 16">
            <a:hlinkClick r:id="" action="ppaction://macro?name=NET_MN"/>
          </p:cNvPr>
          <p:cNvSpPr>
            <a:spLocks noChangeArrowheads="1"/>
          </p:cNvSpPr>
          <p:nvPr/>
        </p:nvSpPr>
        <p:spPr bwMode="auto">
          <a:xfrm>
            <a:off x="3924300" y="2492375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Имя</a:t>
            </a:r>
          </a:p>
          <a:p>
            <a:pPr algn="ctr"/>
            <a:r>
              <a:rPr lang="ru-RU">
                <a:latin typeface="Times New Roman" pitchFamily="18" charset="0"/>
              </a:rPr>
              <a:t>прилагательное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Kartinochki (1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52513"/>
            <a:ext cx="3811588" cy="539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284663" y="188913"/>
            <a:ext cx="4679950" cy="1655762"/>
          </a:xfrm>
          <a:prstGeom prst="wedgeEllipseCallout">
            <a:avLst>
              <a:gd name="adj1" fmla="val -64926"/>
              <a:gd name="adj2" fmla="val 81736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>
                <a:latin typeface="Times New Roman" pitchFamily="18" charset="0"/>
              </a:rPr>
              <a:t>Укажи слова, состоящие: из приставки, корня, суффикса и окончания:</a:t>
            </a:r>
          </a:p>
          <a:p>
            <a:pPr algn="ctr"/>
            <a:endParaRPr lang="ru-RU">
              <a:latin typeface="Times New Roman" pitchFamily="18" charset="0"/>
            </a:endParaRPr>
          </a:p>
        </p:txBody>
      </p:sp>
      <p:pic>
        <p:nvPicPr>
          <p:cNvPr id="26628" name="Picture 15" descr="Picture5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2138" y="333375"/>
            <a:ext cx="8001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кругленный прямоугольник 13">
            <a:hlinkClick r:id="" action="ppaction://macro?name=DA_MN"/>
          </p:cNvPr>
          <p:cNvSpPr>
            <a:spLocks noChangeArrowheads="1"/>
          </p:cNvSpPr>
          <p:nvPr/>
        </p:nvSpPr>
        <p:spPr bwMode="auto">
          <a:xfrm>
            <a:off x="3924300" y="37893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Приставка</a:t>
            </a:r>
          </a:p>
        </p:txBody>
      </p:sp>
      <p:sp>
        <p:nvSpPr>
          <p:cNvPr id="7" name="Скругленный прямоугольник 16">
            <a:hlinkClick r:id="" action="ppaction://macro?name=NET_MN"/>
          </p:cNvPr>
          <p:cNvSpPr>
            <a:spLocks noChangeArrowheads="1"/>
          </p:cNvSpPr>
          <p:nvPr/>
        </p:nvSpPr>
        <p:spPr bwMode="auto">
          <a:xfrm>
            <a:off x="3924300" y="50847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Прибежал</a:t>
            </a:r>
          </a:p>
        </p:txBody>
      </p:sp>
      <p:sp>
        <p:nvSpPr>
          <p:cNvPr id="8" name="Скругленный прямоугольник 16">
            <a:hlinkClick r:id="" action="ppaction://macro?name=NET_MN"/>
          </p:cNvPr>
          <p:cNvSpPr>
            <a:spLocks noChangeArrowheads="1"/>
          </p:cNvSpPr>
          <p:nvPr/>
        </p:nvSpPr>
        <p:spPr bwMode="auto">
          <a:xfrm>
            <a:off x="3924300" y="2492375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Потянет</a:t>
            </a:r>
          </a:p>
        </p:txBody>
      </p:sp>
      <p:sp>
        <p:nvSpPr>
          <p:cNvPr id="9" name="Скругленный прямоугольник 13">
            <a:hlinkClick r:id="" action="ppaction://macro?name=DA_MN"/>
          </p:cNvPr>
          <p:cNvSpPr>
            <a:spLocks noChangeArrowheads="1"/>
          </p:cNvSpPr>
          <p:nvPr/>
        </p:nvSpPr>
        <p:spPr bwMode="auto">
          <a:xfrm>
            <a:off x="6516688" y="2492375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Проверка</a:t>
            </a:r>
          </a:p>
        </p:txBody>
      </p:sp>
      <p:sp>
        <p:nvSpPr>
          <p:cNvPr id="10" name="Скругленный прямоугольник 13">
            <a:hlinkClick r:id="" action="ppaction://macro?name=DA_MN"/>
          </p:cNvPr>
          <p:cNvSpPr>
            <a:spLocks noChangeArrowheads="1"/>
          </p:cNvSpPr>
          <p:nvPr/>
        </p:nvSpPr>
        <p:spPr bwMode="auto">
          <a:xfrm>
            <a:off x="6516688" y="50847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Посадка</a:t>
            </a:r>
          </a:p>
        </p:txBody>
      </p:sp>
      <p:sp>
        <p:nvSpPr>
          <p:cNvPr id="11" name="Скругленный прямоугольник 16">
            <a:hlinkClick r:id="" action="ppaction://macro?name=NET_MN"/>
          </p:cNvPr>
          <p:cNvSpPr>
            <a:spLocks noChangeArrowheads="1"/>
          </p:cNvSpPr>
          <p:nvPr/>
        </p:nvSpPr>
        <p:spPr bwMode="auto">
          <a:xfrm>
            <a:off x="6516688" y="37893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Промёрз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284663" y="188913"/>
            <a:ext cx="3889375" cy="1008062"/>
          </a:xfrm>
          <a:prstGeom prst="wedgeEllipseCallout">
            <a:avLst>
              <a:gd name="adj1" fmla="val -67958"/>
              <a:gd name="adj2" fmla="val 16638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>
                <a:latin typeface="Times New Roman" pitchFamily="18" charset="0"/>
              </a:rPr>
              <a:t>Укажи глаголы</a:t>
            </a:r>
          </a:p>
          <a:p>
            <a:pPr algn="ctr"/>
            <a:r>
              <a:rPr lang="ru-RU">
                <a:latin typeface="Times New Roman" pitchFamily="18" charset="0"/>
              </a:rPr>
              <a:t>2 спряжения:</a:t>
            </a:r>
          </a:p>
        </p:txBody>
      </p:sp>
      <p:pic>
        <p:nvPicPr>
          <p:cNvPr id="27651" name="Picture 12" descr="Picture5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981075"/>
            <a:ext cx="8001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2" descr="Kartinochki (1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052513"/>
            <a:ext cx="3811588" cy="539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13">
            <a:hlinkClick r:id="" action="ppaction://macro?name=DA_MN"/>
          </p:cNvPr>
          <p:cNvSpPr>
            <a:spLocks noChangeArrowheads="1"/>
          </p:cNvSpPr>
          <p:nvPr/>
        </p:nvSpPr>
        <p:spPr bwMode="auto">
          <a:xfrm>
            <a:off x="3924300" y="37893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Следят</a:t>
            </a:r>
          </a:p>
        </p:txBody>
      </p:sp>
      <p:sp>
        <p:nvSpPr>
          <p:cNvPr id="6" name="Скругленный прямоугольник 16">
            <a:hlinkClick r:id="" action="ppaction://macro?name=NET_MN"/>
          </p:cNvPr>
          <p:cNvSpPr>
            <a:spLocks noChangeArrowheads="1"/>
          </p:cNvSpPr>
          <p:nvPr/>
        </p:nvSpPr>
        <p:spPr bwMode="auto">
          <a:xfrm>
            <a:off x="3924300" y="2492375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Наступает</a:t>
            </a:r>
          </a:p>
        </p:txBody>
      </p:sp>
      <p:sp>
        <p:nvSpPr>
          <p:cNvPr id="7" name="Скругленный прямоугольник 13">
            <a:hlinkClick r:id="" action="ppaction://macro?name=DA_MN"/>
          </p:cNvPr>
          <p:cNvSpPr>
            <a:spLocks noChangeArrowheads="1"/>
          </p:cNvSpPr>
          <p:nvPr/>
        </p:nvSpPr>
        <p:spPr bwMode="auto">
          <a:xfrm>
            <a:off x="6516688" y="37893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Стоишь</a:t>
            </a:r>
          </a:p>
        </p:txBody>
      </p:sp>
      <p:sp>
        <p:nvSpPr>
          <p:cNvPr id="8" name="Скругленный прямоугольник 13">
            <a:hlinkClick r:id="" action="ppaction://macro?name=DA_MN"/>
          </p:cNvPr>
          <p:cNvSpPr>
            <a:spLocks noChangeArrowheads="1"/>
          </p:cNvSpPr>
          <p:nvPr/>
        </p:nvSpPr>
        <p:spPr bwMode="auto">
          <a:xfrm>
            <a:off x="6516688" y="2492375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Долбит</a:t>
            </a:r>
          </a:p>
        </p:txBody>
      </p:sp>
      <p:sp>
        <p:nvSpPr>
          <p:cNvPr id="9" name="Скругленный прямоугольник 13">
            <a:hlinkClick r:id="" action="ppaction://macro?name=DA_MN"/>
          </p:cNvPr>
          <p:cNvSpPr>
            <a:spLocks noChangeArrowheads="1"/>
          </p:cNvSpPr>
          <p:nvPr/>
        </p:nvSpPr>
        <p:spPr bwMode="auto">
          <a:xfrm>
            <a:off x="6516688" y="50847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Слепит</a:t>
            </a:r>
          </a:p>
        </p:txBody>
      </p:sp>
      <p:sp>
        <p:nvSpPr>
          <p:cNvPr id="10" name="Скругленный прямоугольник 13">
            <a:hlinkClick r:id="" action="ppaction://macro?name=DA_MN"/>
          </p:cNvPr>
          <p:cNvSpPr>
            <a:spLocks noChangeArrowheads="1"/>
          </p:cNvSpPr>
          <p:nvPr/>
        </p:nvSpPr>
        <p:spPr bwMode="auto">
          <a:xfrm>
            <a:off x="3924300" y="5084763"/>
            <a:ext cx="2159000" cy="10795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6699FF"/>
              </a:gs>
              <a:gs pos="100000">
                <a:srgbClr val="FFFFFF"/>
              </a:gs>
            </a:gsLst>
            <a:lin ang="5400000" scaled="1"/>
          </a:gra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latin typeface="Times New Roman" pitchFamily="18" charset="0"/>
              </a:rPr>
              <a:t>молчишь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9350" y="1206500"/>
            <a:ext cx="7645399" cy="2178050"/>
          </a:xfrm>
          <a:prstGeom prst="rect">
            <a:avLst/>
          </a:prstGeom>
        </p:spPr>
        <p:txBody>
          <a:bodyPr>
            <a:prstTxWarp prst="textCascadeUp">
              <a:avLst/>
            </a:prstTxWarp>
            <a:spAutoFit/>
          </a:bodyPr>
          <a:lstStyle/>
          <a:p>
            <a:pPr algn="ctr">
              <a:defRPr/>
            </a:pPr>
            <a:r>
              <a:rPr lang="ru-RU" sz="8800" b="1" i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Молодцы</a:t>
            </a:r>
          </a:p>
        </p:txBody>
      </p:sp>
      <p:pic>
        <p:nvPicPr>
          <p:cNvPr id="28675" name="Picture 5" descr="5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750" y="3028950"/>
            <a:ext cx="257175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4062"/>
          </a:xfrm>
        </p:spPr>
        <p:txBody>
          <a:bodyPr/>
          <a:lstStyle/>
          <a:p>
            <a:pPr eaLnBrk="1" hangingPunct="1"/>
            <a:r>
              <a:rPr lang="ru-RU" sz="4800" smtClean="0">
                <a:solidFill>
                  <a:srgbClr val="0000FF"/>
                </a:solidFill>
                <a:latin typeface="Comic Sans MS" pitchFamily="66" charset="0"/>
              </a:rPr>
              <a:t>ТЕСТ</a:t>
            </a:r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pPr eaLnBrk="1" hangingPunct="1"/>
            <a:r>
              <a:rPr lang="ru-RU" sz="2000" i="1" smtClean="0">
                <a:solidFill>
                  <a:srgbClr val="FF00FF"/>
                </a:solidFill>
              </a:rPr>
              <a:t>1. </a:t>
            </a:r>
            <a:r>
              <a:rPr lang="ru-RU" sz="2000" b="1" i="1" smtClean="0">
                <a:solidFill>
                  <a:srgbClr val="FF00FF"/>
                </a:solidFill>
              </a:rPr>
              <a:t>Сколько временных форм имеют глаголы? </a:t>
            </a:r>
            <a:endParaRPr lang="ru-RU" sz="2000" b="1" smtClean="0">
              <a:solidFill>
                <a:srgbClr val="FF00FF"/>
              </a:solidFill>
            </a:endParaRPr>
          </a:p>
          <a:p>
            <a:pPr eaLnBrk="1" hangingPunct="1"/>
            <a:r>
              <a:rPr lang="ru-RU" sz="1800" b="1" smtClean="0"/>
              <a:t>а) 2         б) 3         в) 4</a:t>
            </a:r>
          </a:p>
          <a:p>
            <a:pPr eaLnBrk="1" hangingPunct="1"/>
            <a:r>
              <a:rPr lang="en-US" sz="1800" smtClean="0"/>
              <a:t> </a:t>
            </a:r>
            <a:endParaRPr lang="ru-RU" sz="1800" smtClean="0"/>
          </a:p>
          <a:p>
            <a:pPr eaLnBrk="1" hangingPunct="1"/>
            <a:r>
              <a:rPr lang="ru-RU" sz="2000" i="1" smtClean="0">
                <a:solidFill>
                  <a:srgbClr val="C00000"/>
                </a:solidFill>
              </a:rPr>
              <a:t>2. Если глагол отвечает на вопрос что делает? что делают?, то он в форме...</a:t>
            </a:r>
            <a:endParaRPr lang="ru-RU" sz="2000" smtClean="0">
              <a:solidFill>
                <a:srgbClr val="C00000"/>
              </a:solidFill>
            </a:endParaRPr>
          </a:p>
          <a:p>
            <a:pPr eaLnBrk="1" hangingPunct="1"/>
            <a:r>
              <a:rPr lang="ru-RU" sz="1800" b="1" smtClean="0"/>
              <a:t>а) прошедшего времени;</a:t>
            </a:r>
          </a:p>
          <a:p>
            <a:pPr eaLnBrk="1" hangingPunct="1"/>
            <a:r>
              <a:rPr lang="ru-RU" sz="1800" b="1" smtClean="0"/>
              <a:t>б) настоящего времени;</a:t>
            </a:r>
          </a:p>
          <a:p>
            <a:pPr eaLnBrk="1" hangingPunct="1"/>
            <a:r>
              <a:rPr lang="ru-RU" sz="1800" b="1" smtClean="0"/>
              <a:t> в) будущего времени.</a:t>
            </a:r>
          </a:p>
          <a:p>
            <a:pPr eaLnBrk="1" hangingPunct="1"/>
            <a:r>
              <a:rPr lang="en-US" sz="1800" b="1" smtClean="0"/>
              <a:t> </a:t>
            </a:r>
            <a:endParaRPr lang="ru-RU" sz="1800" b="1" smtClean="0"/>
          </a:p>
          <a:p>
            <a:pPr eaLnBrk="1" hangingPunct="1"/>
            <a:r>
              <a:rPr lang="ru-RU" sz="2000" b="1" i="1" smtClean="0">
                <a:solidFill>
                  <a:srgbClr val="0070C0"/>
                </a:solidFill>
              </a:rPr>
              <a:t>3. На какие вопросы отвечают глаголы прошедшего времени?</a:t>
            </a:r>
            <a:endParaRPr lang="ru-RU" sz="2000" b="1" smtClean="0">
              <a:solidFill>
                <a:srgbClr val="0070C0"/>
              </a:solidFill>
            </a:endParaRPr>
          </a:p>
          <a:p>
            <a:pPr eaLnBrk="1" hangingPunct="1"/>
            <a:r>
              <a:rPr lang="ru-RU" sz="1800" b="1" smtClean="0"/>
              <a:t>а) Что делает? что делают?</a:t>
            </a:r>
          </a:p>
          <a:p>
            <a:pPr eaLnBrk="1" hangingPunct="1"/>
            <a:r>
              <a:rPr lang="ru-RU" sz="1800" b="1" smtClean="0"/>
              <a:t>б) Что сделает? что будет делать?</a:t>
            </a:r>
          </a:p>
          <a:p>
            <a:pPr eaLnBrk="1" hangingPunct="1"/>
            <a:r>
              <a:rPr lang="ru-RU" sz="1800" b="1" smtClean="0"/>
              <a:t>в) Что делал? что делали?</a:t>
            </a:r>
          </a:p>
          <a:p>
            <a:pPr eaLnBrk="1" hangingPunct="1"/>
            <a:endParaRPr lang="ru-RU" sz="1800" smtClean="0"/>
          </a:p>
          <a:p>
            <a:pPr eaLnBrk="1" hangingPunct="1"/>
            <a:r>
              <a:rPr lang="ru-RU" sz="2000" i="1" smtClean="0">
                <a:solidFill>
                  <a:srgbClr val="7030A0"/>
                </a:solidFill>
              </a:rPr>
              <a:t>4. Выбери глаголы будущего времени.</a:t>
            </a:r>
            <a:endParaRPr lang="ru-RU" sz="2000" smtClean="0">
              <a:solidFill>
                <a:srgbClr val="7030A0"/>
              </a:solidFill>
            </a:endParaRPr>
          </a:p>
          <a:p>
            <a:pPr eaLnBrk="1" hangingPunct="1"/>
            <a:r>
              <a:rPr lang="ru-RU" sz="1800" b="1" smtClean="0"/>
              <a:t>а) пробежала        в) прилетит           д) запищат</a:t>
            </a:r>
          </a:p>
          <a:p>
            <a:pPr eaLnBrk="1" hangingPunct="1"/>
            <a:r>
              <a:rPr lang="ru-RU" sz="1800" b="1" smtClean="0"/>
              <a:t>б) воркует               г) напишу              е) сфотографирует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6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6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6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6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8000" smtClean="0">
                <a:solidFill>
                  <a:srgbClr val="00B050"/>
                </a:solidFill>
                <a:latin typeface="Monotype Corsiva" pitchFamily="66" charset="0"/>
              </a:rPr>
              <a:t>ПРОВЕРЯЕМ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solidFill>
                  <a:srgbClr val="FF0000"/>
                </a:solidFill>
              </a:rPr>
              <a:t>1. б) 3;</a:t>
            </a:r>
          </a:p>
          <a:p>
            <a:r>
              <a:rPr lang="ru-RU" smtClean="0">
                <a:solidFill>
                  <a:srgbClr val="00B0F0"/>
                </a:solidFill>
              </a:rPr>
              <a:t>2. б) настоящее время;</a:t>
            </a:r>
          </a:p>
          <a:p>
            <a:r>
              <a:rPr lang="ru-RU" smtClean="0">
                <a:solidFill>
                  <a:srgbClr val="FF00FF"/>
                </a:solidFill>
              </a:rPr>
              <a:t>3. в) что делал? Что делали?;</a:t>
            </a:r>
          </a:p>
          <a:p>
            <a:r>
              <a:rPr lang="ru-RU" smtClean="0">
                <a:solidFill>
                  <a:srgbClr val="7030A0"/>
                </a:solidFill>
              </a:rPr>
              <a:t>4.  в) прилетит; г) напишу; д) запищат;</a:t>
            </a:r>
          </a:p>
          <a:p>
            <a:pPr>
              <a:buFont typeface="Arial" charset="0"/>
              <a:buNone/>
            </a:pPr>
            <a:r>
              <a:rPr lang="ru-RU" smtClean="0">
                <a:solidFill>
                  <a:srgbClr val="7030A0"/>
                </a:solidFill>
              </a:rPr>
              <a:t>         е) сфотографирует</a:t>
            </a:r>
          </a:p>
          <a:p>
            <a:pPr>
              <a:buFont typeface="Arial" charset="0"/>
              <a:buNone/>
            </a:pPr>
            <a:r>
              <a:rPr lang="ru-RU" smtClean="0"/>
              <a:t>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smtClean="0">
                <a:solidFill>
                  <a:srgbClr val="FF0000"/>
                </a:solidFill>
                <a:latin typeface="Monotype Corsiva" pitchFamily="66" charset="0"/>
              </a:rPr>
              <a:t>ИТОГ УРОКА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smtClean="0">
                <a:solidFill>
                  <a:srgbClr val="009900"/>
                </a:solidFill>
                <a:latin typeface="Comic Sans MS" pitchFamily="66" charset="0"/>
              </a:rPr>
              <a:t>Что нового вы узнали о спряжении глаголов?</a:t>
            </a:r>
          </a:p>
          <a:p>
            <a:r>
              <a:rPr lang="ru-RU" sz="4000" smtClean="0">
                <a:solidFill>
                  <a:srgbClr val="0000FF"/>
                </a:solidFill>
                <a:latin typeface="Comic Sans MS" pitchFamily="66" charset="0"/>
              </a:rPr>
              <a:t>Как отличить глаголы 1 и 2 спряжения?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200" y="1295400"/>
            <a:ext cx="5111750" cy="1812389"/>
          </a:xfrm>
          <a:prstGeom prst="rect">
            <a:avLst/>
          </a:prstGeom>
        </p:spPr>
        <p:txBody>
          <a:bodyPr>
            <a:prstTxWarp prst="textWave2">
              <a:avLst/>
            </a:prstTxWarp>
            <a:spAutoFit/>
          </a:bodyPr>
          <a:lstStyle/>
          <a:p>
            <a:pPr algn="ctr">
              <a:defRPr/>
            </a:pPr>
            <a:r>
              <a:rPr lang="ru-RU" sz="8000" b="1" spc="50" dirty="0">
                <a:ln w="5715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Словарь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1295400"/>
            <a:ext cx="2757518" cy="4711700"/>
          </a:xfrm>
          <a:prstGeom prst="ellipse">
            <a:avLst/>
          </a:prstGeom>
          <a:ln w="63500" cap="rnd">
            <a:solidFill>
              <a:srgbClr val="7030A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isometricOffAxis2Lef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smtClean="0">
                <a:solidFill>
                  <a:srgbClr val="0000FF"/>
                </a:solidFill>
                <a:latin typeface="Monotype Corsiva" pitchFamily="66" charset="0"/>
              </a:rPr>
              <a:t>Домашнее задание</a:t>
            </a:r>
          </a:p>
        </p:txBody>
      </p:sp>
      <p:sp>
        <p:nvSpPr>
          <p:cNvPr id="327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         </a:t>
            </a:r>
          </a:p>
          <a:p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              </a:t>
            </a:r>
            <a:r>
              <a:rPr lang="ru-RU" sz="6000" b="1" smtClean="0">
                <a:latin typeface="Comic Sans MS" pitchFamily="66" charset="0"/>
              </a:rPr>
              <a:t>с. 80 упр. 438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628650"/>
            <a:ext cx="8534400" cy="4044950"/>
          </a:xfrm>
          <a:prstGeom prst="rect">
            <a:avLst/>
          </a:prstGeom>
        </p:spPr>
        <p:txBody>
          <a:bodyPr>
            <a:prstTxWarp prst="textWave1">
              <a:avLst>
                <a:gd name="adj1" fmla="val 12500"/>
                <a:gd name="adj2" fmla="val 357"/>
              </a:avLst>
            </a:prstTxWarp>
            <a:spAutoFit/>
          </a:bodyPr>
          <a:lstStyle/>
          <a:p>
            <a:pPr algn="ctr">
              <a:defRPr/>
            </a:pPr>
            <a:r>
              <a:rPr lang="ru-RU" sz="7200" i="1" kern="10" dirty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Спасибо за внимание</a:t>
            </a:r>
          </a:p>
        </p:txBody>
      </p:sp>
      <p:pic>
        <p:nvPicPr>
          <p:cNvPr id="33795" name="Picture 4" descr="C:\Documents and Settings\Администратор\Мои документы\Мои рисунки\Clipart1\AG00001_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2388" y="3962400"/>
            <a:ext cx="1785937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669088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sz="3600" dirty="0" smtClean="0">
                <a:solidFill>
                  <a:schemeClr val="bg1"/>
                </a:solidFill>
                <a:latin typeface="Agency FB" pitchFamily="34" charset="0"/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    Урок провела учитель начальных классов</a:t>
            </a:r>
          </a:p>
          <a:p>
            <a:pPr>
              <a:defRPr/>
            </a:pPr>
            <a:r>
              <a:rPr lang="ru-RU" sz="3600" dirty="0" smtClean="0">
                <a:solidFill>
                  <a:schemeClr val="bg1"/>
                </a:solidFill>
              </a:rPr>
              <a:t>МОУ СОШ №7 ст. </a:t>
            </a:r>
            <a:r>
              <a:rPr lang="ru-RU" sz="3600" dirty="0" err="1" smtClean="0">
                <a:solidFill>
                  <a:schemeClr val="bg1"/>
                </a:solidFill>
              </a:rPr>
              <a:t>Беломечетской</a:t>
            </a:r>
            <a:r>
              <a:rPr lang="ru-RU" sz="3600" dirty="0" smtClean="0">
                <a:solidFill>
                  <a:schemeClr val="bg1"/>
                </a:solidFill>
              </a:rPr>
              <a:t>, Ставропольского края на семинаре учителей МО русского языка и литературы. 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r>
              <a:rPr lang="ru-RU" dirty="0" smtClean="0"/>
              <a:t> </a:t>
            </a:r>
            <a:r>
              <a:rPr lang="ru-RU" sz="5400" dirty="0" smtClean="0">
                <a:solidFill>
                  <a:srgbClr val="7030A0"/>
                </a:solidFill>
                <a:latin typeface="Monotype Corsiva" pitchFamily="66" charset="0"/>
              </a:rPr>
              <a:t>   Тема семинара «Подготовка учащихся к ЕГЭ»  </a:t>
            </a:r>
            <a:endParaRPr lang="ru-RU" sz="5400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AD50F"/>
            </a:gs>
            <a:gs pos="100000">
              <a:srgbClr val="FF33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3900"/>
          </a:xfrm>
        </p:spPr>
        <p:txBody>
          <a:bodyPr/>
          <a:lstStyle/>
          <a:p>
            <a:r>
              <a:rPr lang="ru-RU" sz="4000" smtClean="0">
                <a:latin typeface="Arial" charset="0"/>
              </a:rPr>
              <a:t>Литература</a:t>
            </a:r>
          </a:p>
        </p:txBody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>
          <a:xfrm>
            <a:off x="457200" y="1314450"/>
            <a:ext cx="8229600" cy="5354638"/>
          </a:xfrm>
          <a:solidFill>
            <a:schemeClr val="bg1"/>
          </a:solidFill>
        </p:spPr>
        <p:txBody>
          <a:bodyPr/>
          <a:lstStyle/>
          <a:p>
            <a:r>
              <a:rPr lang="ru-RU" sz="2000" smtClean="0">
                <a:solidFill>
                  <a:srgbClr val="0000FF"/>
                </a:solidFill>
                <a:latin typeface="Arial" charset="0"/>
              </a:rPr>
              <a:t>Учебник Т.Г.Рамзаева. 4 класс, в 2-х частях. Москва «Дрофа» 2006 г.</a:t>
            </a:r>
          </a:p>
          <a:p>
            <a:r>
              <a:rPr lang="ru-RU" sz="2000" smtClean="0">
                <a:solidFill>
                  <a:srgbClr val="0000FF"/>
                </a:solidFill>
                <a:latin typeface="Arial" charset="0"/>
              </a:rPr>
              <a:t>О.Н.Крылова, Л.Ю.Самсонова. Поурочные разработки по русскому языку к учебнику Т.Г.Рамзаевой для 4 класса.</a:t>
            </a:r>
          </a:p>
          <a:p>
            <a:r>
              <a:rPr lang="ru-RU" sz="2400" smtClean="0">
                <a:solidFill>
                  <a:srgbClr val="0000FF"/>
                </a:solidFill>
                <a:hlinkClick r:id="rId2"/>
              </a:rPr>
              <a:t>http://i048.radikal.ru/1106/6c/aa957d60d2ad.gif</a:t>
            </a:r>
            <a:endParaRPr lang="ru-RU" sz="2400" smtClean="0">
              <a:solidFill>
                <a:srgbClr val="0000FF"/>
              </a:solidFill>
              <a:hlinkClick r:id="rId3"/>
            </a:endParaRPr>
          </a:p>
          <a:p>
            <a:r>
              <a:rPr lang="ru-RU" sz="2400" smtClean="0">
                <a:solidFill>
                  <a:srgbClr val="0000FF"/>
                </a:solidFill>
                <a:hlinkClick r:id="rId3"/>
              </a:rPr>
              <a:t>http://s005.radikal.ru/i209/1106/bb/4bc5935306e2.gif</a:t>
            </a:r>
            <a:endParaRPr lang="ru-RU" sz="2400" smtClean="0">
              <a:solidFill>
                <a:srgbClr val="0000FF"/>
              </a:solidFill>
              <a:hlinkClick r:id="rId4"/>
            </a:endParaRPr>
          </a:p>
          <a:p>
            <a:r>
              <a:rPr lang="ru-RU" sz="2400" smtClean="0">
                <a:solidFill>
                  <a:srgbClr val="0000FF"/>
                </a:solidFill>
                <a:hlinkClick r:id="rId4"/>
              </a:rPr>
              <a:t>http://i041.radikal.ru/1106/71/99fbbfc609e2.jpg</a:t>
            </a:r>
            <a:endParaRPr lang="ru-RU" sz="2400" smtClean="0">
              <a:solidFill>
                <a:srgbClr val="0000FF"/>
              </a:solidFill>
              <a:hlinkClick r:id="rId5"/>
            </a:endParaRPr>
          </a:p>
          <a:p>
            <a:r>
              <a:rPr lang="ru-RU" sz="2400" smtClean="0">
                <a:solidFill>
                  <a:srgbClr val="0000FF"/>
                </a:solidFill>
                <a:hlinkClick r:id="rId5"/>
              </a:rPr>
              <a:t>http://i056.radikal.ru/1106/87/2c1a6861ab7e.jpg</a:t>
            </a:r>
            <a:endParaRPr lang="ru-RU" sz="2400" smtClean="0">
              <a:solidFill>
                <a:srgbClr val="0000FF"/>
              </a:solidFill>
              <a:hlinkClick r:id="rId6"/>
            </a:endParaRPr>
          </a:p>
          <a:p>
            <a:r>
              <a:rPr lang="ru-RU" sz="2400" smtClean="0">
                <a:solidFill>
                  <a:srgbClr val="0000FF"/>
                </a:solidFill>
                <a:hlinkClick r:id="rId6"/>
              </a:rPr>
              <a:t>http://s46.radikal.ru/i112/1106/0d/3f2a6654e841.png</a:t>
            </a:r>
            <a:endParaRPr lang="ru-RU" sz="2400" smtClean="0">
              <a:solidFill>
                <a:srgbClr val="0000FF"/>
              </a:solidFill>
              <a:hlinkClick r:id="rId7"/>
            </a:endParaRPr>
          </a:p>
          <a:p>
            <a:r>
              <a:rPr lang="ru-RU" sz="2400" smtClean="0">
                <a:solidFill>
                  <a:srgbClr val="0000FF"/>
                </a:solidFill>
                <a:hlinkClick r:id="rId7"/>
              </a:rPr>
              <a:t>http://s43.radikal.ru/i100/1106/59/73db58421e28.png</a:t>
            </a:r>
            <a:endParaRPr lang="ru-RU" sz="2400" smtClean="0">
              <a:solidFill>
                <a:srgbClr val="0000FF"/>
              </a:solidFill>
              <a:latin typeface="Arial" charset="0"/>
            </a:endParaRPr>
          </a:p>
          <a:p>
            <a:endParaRPr lang="ru-RU" sz="2400" smtClean="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1"/>
          <p:cNvSpPr>
            <a:spLocks noChangeArrowheads="1"/>
          </p:cNvSpPr>
          <p:nvPr/>
        </p:nvSpPr>
        <p:spPr bwMode="auto">
          <a:xfrm>
            <a:off x="260350" y="406400"/>
            <a:ext cx="822325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</a:t>
            </a:r>
            <a:r>
              <a:rPr lang="ru-RU" sz="2000" b="1">
                <a:solidFill>
                  <a:srgbClr val="FF0000"/>
                </a:solidFill>
              </a:rPr>
              <a:t>1. В какой из строчек все слова с  непроверяемой  гласной о?</a:t>
            </a:r>
          </a:p>
          <a:p>
            <a:r>
              <a:rPr lang="ru-RU" b="1"/>
              <a:t>      а) …втобус, в…сток, б…гаж;</a:t>
            </a:r>
          </a:p>
          <a:p>
            <a:r>
              <a:rPr lang="ru-RU" b="1"/>
              <a:t>      б) в…кзал, г…реть, к…стёр;</a:t>
            </a:r>
          </a:p>
          <a:p>
            <a:r>
              <a:rPr lang="ru-RU" b="1"/>
              <a:t>      в) м…роз, …ллея, ур…жай.</a:t>
            </a:r>
          </a:p>
        </p:txBody>
      </p:sp>
      <p:sp>
        <p:nvSpPr>
          <p:cNvPr id="4099" name="Прямоугольник 2"/>
          <p:cNvSpPr>
            <a:spLocks noChangeArrowheads="1"/>
          </p:cNvSpPr>
          <p:nvPr/>
        </p:nvSpPr>
        <p:spPr bwMode="auto">
          <a:xfrm>
            <a:off x="260350" y="1962150"/>
            <a:ext cx="822325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070C0"/>
                </a:solidFill>
              </a:rPr>
              <a:t> 2. В какой из строчек все слова с непроверяемой гласной а?</a:t>
            </a:r>
          </a:p>
          <a:p>
            <a:r>
              <a:rPr lang="ru-RU" b="1"/>
              <a:t>       а) тр…мвай, п…ртрет, м…лина;</a:t>
            </a:r>
          </a:p>
          <a:p>
            <a:r>
              <a:rPr lang="ru-RU" b="1"/>
              <a:t>       б) к…стрюля, р…стение, кв…ртира;</a:t>
            </a:r>
          </a:p>
          <a:p>
            <a:r>
              <a:rPr lang="ru-RU" b="1"/>
              <a:t>       в) к…пуста, к…рабль, ст…лица.</a:t>
            </a:r>
            <a:endParaRPr lang="ru-RU"/>
          </a:p>
        </p:txBody>
      </p:sp>
      <p:sp>
        <p:nvSpPr>
          <p:cNvPr id="4100" name="Прямоугольник 3"/>
          <p:cNvSpPr>
            <a:spLocks noChangeArrowheads="1"/>
          </p:cNvSpPr>
          <p:nvPr/>
        </p:nvSpPr>
        <p:spPr bwMode="auto">
          <a:xfrm>
            <a:off x="260350" y="3473450"/>
            <a:ext cx="822325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 </a:t>
            </a:r>
            <a:r>
              <a:rPr lang="ru-RU" sz="2000" b="1">
                <a:solidFill>
                  <a:srgbClr val="6600FF"/>
                </a:solidFill>
              </a:rPr>
              <a:t>3. В какой из строчек все слова с непроверяемой гласной и?</a:t>
            </a:r>
          </a:p>
          <a:p>
            <a:r>
              <a:rPr lang="ru-RU" b="1"/>
              <a:t>        а) д…ректор, ул…ца, сев…р;</a:t>
            </a:r>
          </a:p>
          <a:p>
            <a:r>
              <a:rPr lang="ru-RU" b="1"/>
              <a:t>        б) п…нал, б…лет, уч…ник;</a:t>
            </a:r>
          </a:p>
          <a:p>
            <a:r>
              <a:rPr lang="ru-RU" b="1"/>
              <a:t>        в) уж…н, р…сунок, ж…лище.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8000" dirty="0" smtClean="0">
                <a:solidFill>
                  <a:srgbClr val="7030A0"/>
                </a:solidFill>
                <a:latin typeface="Monotype Corsiva" pitchFamily="66" charset="0"/>
              </a:rPr>
              <a:t>ПРОВЕРЯЕМ</a:t>
            </a:r>
            <a:endParaRPr lang="ru-RU" sz="80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ru-RU" dirty="0" smtClean="0"/>
              <a:t>б) в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кзал, г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реть, к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стер; 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ru-RU" dirty="0" smtClean="0"/>
              <a:t>б) к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стрюля, р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стение, кв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ртира;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ru-RU" dirty="0" smtClean="0"/>
              <a:t>в) уж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н, р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сунок, ж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лище.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82900" y="1873250"/>
            <a:ext cx="5911850" cy="2207913"/>
          </a:xfrm>
          <a:prstGeom prst="rect">
            <a:avLst/>
          </a:prstGeom>
        </p:spPr>
        <p:txBody>
          <a:bodyPr>
            <a:prstTxWarp prst="textWave2">
              <a:avLst/>
            </a:prstTxWarp>
            <a:spAutoFit/>
          </a:bodyPr>
          <a:lstStyle/>
          <a:p>
            <a:pPr algn="ctr">
              <a:defRPr/>
            </a:pPr>
            <a:r>
              <a:rPr lang="ru-RU" sz="8000" i="1" kern="10" dirty="0">
                <a:ln w="381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Молодцы</a:t>
            </a:r>
          </a:p>
        </p:txBody>
      </p:sp>
      <p:pic>
        <p:nvPicPr>
          <p:cNvPr id="8195" name="Picture 5" descr="5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752600"/>
            <a:ext cx="257175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Спряжение глаголов - это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827088" y="1412875"/>
            <a:ext cx="7704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Comic Sans MS" pitchFamily="66" charset="0"/>
              </a:rPr>
              <a:t>изменение глаголов по падежам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827088" y="2060575"/>
            <a:ext cx="64087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Comic Sans MS" pitchFamily="66" charset="0"/>
              </a:rPr>
              <a:t>изменение  глаголов по числам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827088" y="2781300"/>
            <a:ext cx="83169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Comic Sans MS" pitchFamily="66" charset="0"/>
              </a:rPr>
              <a:t>изменение  глаголов по родам и числам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827088" y="3429000"/>
            <a:ext cx="83169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Comic Sans MS" pitchFamily="66" charset="0"/>
              </a:rPr>
              <a:t>изменение  глаголов по числам  и падежам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900113" y="4797425"/>
            <a:ext cx="7885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Comic Sans MS" pitchFamily="66" charset="0"/>
              </a:rPr>
              <a:t>изменение  глаголов по родам и лицам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827088" y="4076700"/>
            <a:ext cx="83169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Comic Sans MS" pitchFamily="66" charset="0"/>
              </a:rPr>
              <a:t>изменение  глаголов по числам  и лицам</a:t>
            </a:r>
          </a:p>
        </p:txBody>
      </p:sp>
      <p:pic>
        <p:nvPicPr>
          <p:cNvPr id="14347" name="Picture 11" descr="ar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412875"/>
            <a:ext cx="3952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13" descr="ar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060575"/>
            <a:ext cx="3952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0" name="Picture 14" descr="ar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781300"/>
            <a:ext cx="3952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1" name="Picture 15" descr="ar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429000"/>
            <a:ext cx="3952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2" name="Picture 16" descr="ar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149725"/>
            <a:ext cx="3952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3" name="Picture 17" descr="ar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868863"/>
            <a:ext cx="3952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4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2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4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4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1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7" dur="2000" fill="hold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8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9" dur="500" fill="hold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6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4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0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5"/>
                  </p:tgtEl>
                </p:cond>
              </p:nextCondLst>
            </p:seq>
          </p:childTnLst>
        </p:cTn>
      </p:par>
    </p:tnLst>
    <p:bldLst>
      <p:bldP spid="14341" grpId="0"/>
      <p:bldP spid="14341" grpId="1"/>
      <p:bldP spid="14342" grpId="0"/>
      <p:bldP spid="14342" grpId="1"/>
      <p:bldP spid="14343" grpId="0"/>
      <p:bldP spid="14343" grpId="1"/>
      <p:bldP spid="14344" grpId="0"/>
      <p:bldP spid="14344" grpId="1"/>
      <p:bldP spid="14345" grpId="0"/>
      <p:bldP spid="14345" grpId="1"/>
      <p:bldP spid="14346" grpId="0" build="allAtOnce"/>
      <p:bldP spid="14346" grpI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 noChangeArrowheads="1"/>
          </p:cNvPicPr>
          <p:nvPr/>
        </p:nvPicPr>
        <p:blipFill>
          <a:blip r:embed="rId2" cstate="print"/>
          <a:srcRect l="20879"/>
          <a:stretch>
            <a:fillRect/>
          </a:stretch>
        </p:blipFill>
        <p:spPr bwMode="auto">
          <a:xfrm>
            <a:off x="0" y="-76200"/>
            <a:ext cx="9144000" cy="6934200"/>
          </a:xfrm>
          <a:prstGeom prst="rect">
            <a:avLst/>
          </a:prstGeom>
          <a:solidFill>
            <a:schemeClr val="bg1">
              <a:alpha val="12157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СПАСТИ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250825" y="1600200"/>
            <a:ext cx="144145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Ты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Он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Мы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Вы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Они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2124075" y="1600200"/>
            <a:ext cx="2519363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3600" b="1" smtClean="0">
                <a:latin typeface="Comic Sans MS" pitchFamily="66" charset="0"/>
              </a:rPr>
              <a:t>спасу</a:t>
            </a:r>
          </a:p>
          <a:p>
            <a:pPr eaLnBrk="1" hangingPunct="1">
              <a:buFontTx/>
              <a:buNone/>
            </a:pPr>
            <a:r>
              <a:rPr lang="ru-RU" sz="3600" b="1" smtClean="0">
                <a:latin typeface="Comic Sans MS" pitchFamily="66" charset="0"/>
              </a:rPr>
              <a:t>спасёшь</a:t>
            </a:r>
          </a:p>
          <a:p>
            <a:pPr eaLnBrk="1" hangingPunct="1">
              <a:buFontTx/>
              <a:buNone/>
            </a:pPr>
            <a:r>
              <a:rPr lang="ru-RU" sz="3600" b="1" smtClean="0">
                <a:latin typeface="Comic Sans MS" pitchFamily="66" charset="0"/>
              </a:rPr>
              <a:t>спасёт</a:t>
            </a:r>
          </a:p>
          <a:p>
            <a:pPr eaLnBrk="1" hangingPunct="1">
              <a:buFontTx/>
              <a:buNone/>
            </a:pPr>
            <a:r>
              <a:rPr lang="ru-RU" sz="3600" b="1" smtClean="0">
                <a:latin typeface="Comic Sans MS" pitchFamily="66" charset="0"/>
              </a:rPr>
              <a:t>спасём</a:t>
            </a:r>
          </a:p>
          <a:p>
            <a:pPr eaLnBrk="1" hangingPunct="1">
              <a:buFontTx/>
              <a:buNone/>
            </a:pPr>
            <a:r>
              <a:rPr lang="ru-RU" sz="3600" b="1" smtClean="0">
                <a:latin typeface="Comic Sans MS" pitchFamily="66" charset="0"/>
              </a:rPr>
              <a:t>спасёте</a:t>
            </a:r>
          </a:p>
          <a:p>
            <a:pPr eaLnBrk="1" hangingPunct="1">
              <a:buFontTx/>
              <a:buNone/>
            </a:pPr>
            <a:r>
              <a:rPr lang="ru-RU" sz="3600" b="1" smtClean="0">
                <a:latin typeface="Comic Sans MS" pitchFamily="66" charset="0"/>
              </a:rPr>
              <a:t>спасут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3276600" y="3740150"/>
            <a:ext cx="504825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3276600" y="1660525"/>
            <a:ext cx="252413" cy="4794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3276600" y="2420938"/>
            <a:ext cx="719138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276600" y="3073400"/>
            <a:ext cx="504825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3276600" y="4365625"/>
            <a:ext cx="863600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276600" y="5013325"/>
            <a:ext cx="574675" cy="50323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0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0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0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1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1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1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 animBg="1"/>
      <p:bldP spid="3082" grpId="0" animBg="1"/>
      <p:bldP spid="3083" grpId="0" animBg="1"/>
      <p:bldP spid="3084" grpId="0" animBg="1"/>
      <p:bldP spid="3085" grpId="0" animBg="1"/>
      <p:bldP spid="308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6588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ЛЕТЕТЬ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idx="1"/>
          </p:nvPr>
        </p:nvSpPr>
        <p:spPr>
          <a:xfrm>
            <a:off x="539750" y="1989138"/>
            <a:ext cx="1441450" cy="4525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Он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Они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2268538" y="1989138"/>
            <a:ext cx="251936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600" b="1">
                <a:latin typeface="Comic Sans MS" pitchFamily="66" charset="0"/>
              </a:rPr>
              <a:t>лечу</a:t>
            </a:r>
          </a:p>
          <a:p>
            <a:pPr marL="342900" indent="-342900">
              <a:spcBef>
                <a:spcPct val="20000"/>
              </a:spcBef>
            </a:pPr>
            <a:r>
              <a:rPr lang="ru-RU" sz="3600" b="1">
                <a:latin typeface="Comic Sans MS" pitchFamily="66" charset="0"/>
              </a:rPr>
              <a:t>летишь</a:t>
            </a:r>
          </a:p>
          <a:p>
            <a:pPr marL="342900" indent="-342900">
              <a:spcBef>
                <a:spcPct val="20000"/>
              </a:spcBef>
            </a:pPr>
            <a:r>
              <a:rPr lang="ru-RU" sz="3600" b="1">
                <a:latin typeface="Comic Sans MS" pitchFamily="66" charset="0"/>
              </a:rPr>
              <a:t>летит</a:t>
            </a:r>
          </a:p>
          <a:p>
            <a:pPr marL="342900" indent="-342900">
              <a:spcBef>
                <a:spcPct val="20000"/>
              </a:spcBef>
            </a:pPr>
            <a:r>
              <a:rPr lang="ru-RU" sz="3600" b="1">
                <a:latin typeface="Comic Sans MS" pitchFamily="66" charset="0"/>
              </a:rPr>
              <a:t>летим</a:t>
            </a:r>
          </a:p>
          <a:p>
            <a:pPr marL="342900" indent="-342900">
              <a:spcBef>
                <a:spcPct val="20000"/>
              </a:spcBef>
            </a:pPr>
            <a:r>
              <a:rPr lang="ru-RU" sz="3600" b="1">
                <a:latin typeface="Comic Sans MS" pitchFamily="66" charset="0"/>
              </a:rPr>
              <a:t>летите</a:t>
            </a:r>
          </a:p>
          <a:p>
            <a:pPr marL="342900" indent="-342900">
              <a:spcBef>
                <a:spcPct val="20000"/>
              </a:spcBef>
            </a:pPr>
            <a:r>
              <a:rPr lang="ru-RU" sz="3600" b="1">
                <a:latin typeface="Comic Sans MS" pitchFamily="66" charset="0"/>
              </a:rPr>
              <a:t>летят</a:t>
            </a:r>
          </a:p>
        </p:txBody>
      </p:sp>
      <p:pic>
        <p:nvPicPr>
          <p:cNvPr id="11270" name="Picture 14" descr="пилот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2636838"/>
            <a:ext cx="2879725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3132138" y="2133600"/>
            <a:ext cx="504825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3132138" y="2781300"/>
            <a:ext cx="1008062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3132138" y="3500438"/>
            <a:ext cx="504825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3132138" y="4149725"/>
            <a:ext cx="719137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132138" y="4724400"/>
            <a:ext cx="935037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3132138" y="5445125"/>
            <a:ext cx="647700" cy="431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2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4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6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6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6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6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6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6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6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6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6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6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6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6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6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6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6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6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1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1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1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9" grpId="0" animBg="1"/>
      <p:bldP spid="6160" grpId="0" animBg="1"/>
      <p:bldP spid="6161" grpId="0" animBg="1"/>
      <p:bldP spid="6162" grpId="0" animBg="1"/>
      <p:bldP spid="6163" grpId="0" animBg="1"/>
      <p:bldP spid="616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1348</TotalTime>
  <Words>535</Words>
  <Application>Microsoft Office PowerPoint</Application>
  <PresentationFormat>Экран (4:3)</PresentationFormat>
  <Paragraphs>194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Спряжение глаголов.</vt:lpstr>
      <vt:lpstr>Слайд 2</vt:lpstr>
      <vt:lpstr>Слайд 3</vt:lpstr>
      <vt:lpstr>Слайд 4</vt:lpstr>
      <vt:lpstr>ПРОВЕРЯЕМ</vt:lpstr>
      <vt:lpstr>Слайд 6</vt:lpstr>
      <vt:lpstr>Спряжение глаголов - это</vt:lpstr>
      <vt:lpstr>СПАСТИ</vt:lpstr>
      <vt:lpstr>ЛЕТЕТЬ</vt:lpstr>
      <vt:lpstr>ТИПЫ СПРЯЖЕНИЯ</vt:lpstr>
      <vt:lpstr>ТИПЫ СПРЯЖЕНИЯ</vt:lpstr>
      <vt:lpstr>ОТДОХНЕМ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ТЕСТ</vt:lpstr>
      <vt:lpstr>ПРОВЕРЯЕМ</vt:lpstr>
      <vt:lpstr>ИТОГ УРОКА</vt:lpstr>
      <vt:lpstr>Домашнее задание</vt:lpstr>
      <vt:lpstr>Слайд 31</vt:lpstr>
      <vt:lpstr>Слайд 32</vt:lpstr>
      <vt:lpstr>Литература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Спряжение глаголов.</dc:title>
  <dc:creator>Лариса</dc:creator>
  <cp:lastModifiedBy>User</cp:lastModifiedBy>
  <cp:revision>94</cp:revision>
  <dcterms:created xsi:type="dcterms:W3CDTF">2009-03-15T07:56:57Z</dcterms:created>
  <dcterms:modified xsi:type="dcterms:W3CDTF">2017-01-15T18:42:05Z</dcterms:modified>
</cp:coreProperties>
</file>